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06" r:id="rId4"/>
  </p:sldMasterIdLst>
  <p:notesMasterIdLst>
    <p:notesMasterId r:id="rId18"/>
  </p:notesMasterIdLst>
  <p:sldIdLst>
    <p:sldId id="290" r:id="rId5"/>
    <p:sldId id="3721" r:id="rId6"/>
    <p:sldId id="3542" r:id="rId7"/>
    <p:sldId id="3720" r:id="rId8"/>
    <p:sldId id="3662" r:id="rId9"/>
    <p:sldId id="3703" r:id="rId10"/>
    <p:sldId id="3704" r:id="rId11"/>
    <p:sldId id="3705" r:id="rId12"/>
    <p:sldId id="3706" r:id="rId13"/>
    <p:sldId id="3707" r:id="rId14"/>
    <p:sldId id="3708" r:id="rId15"/>
    <p:sldId id="32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A7C87"/>
    <a:srgbClr val="FFFFFF"/>
    <a:srgbClr val="0099CC"/>
    <a:srgbClr val="009999"/>
    <a:srgbClr val="00CC99"/>
    <a:srgbClr val="00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42294055348345E-2"/>
          <c:y val="0.25504142610261227"/>
          <c:w val="0.84565156022163901"/>
          <c:h val="0.62374540867642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Nostrādātās stundas, pavisam, mljrd. (kreisā ass)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Nova Cond Light" panose="020B0306020202020204" pitchFamily="34" charset="0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0.00</c:formatCode>
                <c:ptCount val="11"/>
                <c:pt idx="0">
                  <c:v>1.680177</c:v>
                </c:pt>
                <c:pt idx="1">
                  <c:v>1.7130529999999999</c:v>
                </c:pt>
                <c:pt idx="2">
                  <c:v>1.6993259999999999</c:v>
                </c:pt>
                <c:pt idx="3">
                  <c:v>1.6906479999999999</c:v>
                </c:pt>
                <c:pt idx="4">
                  <c:v>1.6861729999999999</c:v>
                </c:pt>
                <c:pt idx="5">
                  <c:v>1.6714290000000001</c:v>
                </c:pt>
                <c:pt idx="6">
                  <c:v>1.7074419999999999</c:v>
                </c:pt>
                <c:pt idx="7">
                  <c:v>1.674917</c:v>
                </c:pt>
                <c:pt idx="8">
                  <c:v>1.5814870000000001</c:v>
                </c:pt>
                <c:pt idx="9">
                  <c:v>1.564549</c:v>
                </c:pt>
                <c:pt idx="10">
                  <c:v>1.6407769999999999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0-40CC-B6A3-6FA9961C8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16143800"/>
        <c:axId val="516144192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Nodarbināto skaits, tūkst. (labā ass)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cat>
            <c:numRef>
              <c:f>Sheet1!$A$2:$A$12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Sheet1!$C$2:$C$12</c:f>
              <c:numCache>
                <c:formatCode>0</c:formatCode>
                <c:ptCount val="11"/>
                <c:pt idx="0">
                  <c:v>875.6</c:v>
                </c:pt>
                <c:pt idx="1">
                  <c:v>893.9</c:v>
                </c:pt>
                <c:pt idx="2">
                  <c:v>884.6</c:v>
                </c:pt>
                <c:pt idx="3">
                  <c:v>896.1</c:v>
                </c:pt>
                <c:pt idx="4">
                  <c:v>893.3</c:v>
                </c:pt>
                <c:pt idx="5">
                  <c:v>894.8</c:v>
                </c:pt>
                <c:pt idx="6">
                  <c:v>909.4</c:v>
                </c:pt>
                <c:pt idx="7">
                  <c:v>910</c:v>
                </c:pt>
                <c:pt idx="8">
                  <c:v>893</c:v>
                </c:pt>
                <c:pt idx="9">
                  <c:v>864</c:v>
                </c:pt>
                <c:pt idx="10">
                  <c:v>886.2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70-40CC-B6A3-6FA9961C8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320879"/>
        <c:axId val="1780577455"/>
      </c:lineChart>
      <c:catAx>
        <c:axId val="5161438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Arial"/>
                <a:cs typeface="Arial"/>
              </a:defRPr>
            </a:pPr>
            <a:endParaRPr lang="lv-LV"/>
          </a:p>
        </c:txPr>
        <c:crossAx val="516144192"/>
        <c:crosses val="autoZero"/>
        <c:auto val="0"/>
        <c:lblAlgn val="ctr"/>
        <c:lblOffset val="0"/>
        <c:tickMarkSkip val="1"/>
        <c:noMultiLvlLbl val="1"/>
      </c:catAx>
      <c:valAx>
        <c:axId val="516144192"/>
        <c:scaling>
          <c:orientation val="minMax"/>
          <c:max val="1.8"/>
          <c:min val="1.4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Arial"/>
                <a:cs typeface="Arial"/>
              </a:defRPr>
            </a:pPr>
            <a:endParaRPr lang="lv-LV"/>
          </a:p>
        </c:txPr>
        <c:crossAx val="516143800"/>
        <c:crosses val="autoZero"/>
        <c:crossBetween val="between"/>
        <c:majorUnit val="0.1"/>
      </c:valAx>
      <c:valAx>
        <c:axId val="1780577455"/>
        <c:scaling>
          <c:orientation val="minMax"/>
          <c:max val="950"/>
          <c:min val="85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Arial"/>
                <a:cs typeface="Arial"/>
              </a:defRPr>
            </a:pPr>
            <a:endParaRPr lang="lv-LV"/>
          </a:p>
        </c:txPr>
        <c:crossAx val="1816320879"/>
        <c:crosses val="max"/>
        <c:crossBetween val="between"/>
        <c:majorUnit val="20"/>
      </c:valAx>
      <c:catAx>
        <c:axId val="1816320879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780577455"/>
        <c:crosses val="autoZero"/>
        <c:auto val="1"/>
        <c:lblAlgn val="ctr"/>
        <c:lblOffset val="100"/>
        <c:noMultiLvlLbl val="0"/>
      </c:catAx>
      <c:spPr>
        <a:noFill/>
        <a:ln w="24631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4.2342978122794639E-2"/>
          <c:w val="0.99919679291913344"/>
          <c:h val="0.17808445256975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Arial Nova Cond Light" panose="020B0306020202020204" pitchFamily="34" charset="0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spcAft>
          <a:spcPts val="0"/>
        </a:spcAft>
        <a:defRPr sz="800" b="0" i="0" u="none" strike="noStrike" baseline="0">
          <a:solidFill>
            <a:srgbClr val="000000"/>
          </a:solidFill>
          <a:latin typeface="Arial Nova Cond Light" panose="020B0306020202020204" pitchFamily="34" charset="0"/>
          <a:ea typeface="Arial"/>
          <a:cs typeface="Arial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3436716769866E-2"/>
          <c:y val="4.4869426892766136E-2"/>
          <c:w val="0.85777280701754388"/>
          <c:h val="0.811081412988514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78-43A1-B1DF-B96DA8599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 Light" panose="020B0306020202020204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Sheet1!$B$5:$W$5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Sheet1!$B$6:$W$6</c:f>
              <c:numCache>
                <c:formatCode>0.0</c:formatCode>
                <c:ptCount val="11"/>
                <c:pt idx="0">
                  <c:v>13.52</c:v>
                </c:pt>
                <c:pt idx="1">
                  <c:v>14.32</c:v>
                </c:pt>
                <c:pt idx="2">
                  <c:v>15.24</c:v>
                </c:pt>
                <c:pt idx="3">
                  <c:v>15.71</c:v>
                </c:pt>
                <c:pt idx="4">
                  <c:v>16.53</c:v>
                </c:pt>
                <c:pt idx="5">
                  <c:v>18.12</c:v>
                </c:pt>
                <c:pt idx="6">
                  <c:v>19.66</c:v>
                </c:pt>
                <c:pt idx="7">
                  <c:v>20.96</c:v>
                </c:pt>
                <c:pt idx="8">
                  <c:v>20.67</c:v>
                </c:pt>
                <c:pt idx="9">
                  <c:v>23.64</c:v>
                </c:pt>
                <c:pt idx="10">
                  <c:v>27.17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78-43A1-B1DF-B96DA85995EF}"/>
            </c:ext>
          </c:extLst>
        </c:ser>
        <c:ser>
          <c:idx val="2"/>
          <c:order val="1"/>
          <c:tx>
            <c:strRef>
              <c:f>Sheet1!$A$8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78-43A1-B1DF-B96DA8599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 Light" panose="020B0306020202020204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Sheet1!$B$5:$W$5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Sheet1!$B$8:$W$8</c:f>
              <c:numCache>
                <c:formatCode>0.0</c:formatCode>
                <c:ptCount val="11"/>
                <c:pt idx="0">
                  <c:v>11.18</c:v>
                </c:pt>
                <c:pt idx="1">
                  <c:v>11.85</c:v>
                </c:pt>
                <c:pt idx="2">
                  <c:v>12.48</c:v>
                </c:pt>
                <c:pt idx="3">
                  <c:v>12.86</c:v>
                </c:pt>
                <c:pt idx="4">
                  <c:v>13.56</c:v>
                </c:pt>
                <c:pt idx="5">
                  <c:v>14.95</c:v>
                </c:pt>
                <c:pt idx="6">
                  <c:v>16.25</c:v>
                </c:pt>
                <c:pt idx="7">
                  <c:v>17.5</c:v>
                </c:pt>
                <c:pt idx="8">
                  <c:v>17.809999999999999</c:v>
                </c:pt>
                <c:pt idx="9">
                  <c:v>20</c:v>
                </c:pt>
                <c:pt idx="10">
                  <c:v>23.62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78-43A1-B1DF-B96DA85995EF}"/>
            </c:ext>
          </c:extLst>
        </c:ser>
        <c:ser>
          <c:idx val="1"/>
          <c:order val="2"/>
          <c:tx>
            <c:strRef>
              <c:f>Sheet1!$A$7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78-43A1-B1DF-B96DA8599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 Light" panose="020B0306020202020204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Sheet1!$B$5:$W$5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Sheet1!$B$7:$W$7</c:f>
              <c:numCache>
                <c:formatCode>0.0</c:formatCode>
                <c:ptCount val="11"/>
                <c:pt idx="0">
                  <c:v>10.87</c:v>
                </c:pt>
                <c:pt idx="1">
                  <c:v>11.32</c:v>
                </c:pt>
                <c:pt idx="2">
                  <c:v>11.85</c:v>
                </c:pt>
                <c:pt idx="3">
                  <c:v>12.43</c:v>
                </c:pt>
                <c:pt idx="4">
                  <c:v>12.95</c:v>
                </c:pt>
                <c:pt idx="5">
                  <c:v>13.9</c:v>
                </c:pt>
                <c:pt idx="6">
                  <c:v>15.13</c:v>
                </c:pt>
                <c:pt idx="7">
                  <c:v>16.04</c:v>
                </c:pt>
                <c:pt idx="8">
                  <c:v>15.94</c:v>
                </c:pt>
                <c:pt idx="9">
                  <c:v>17.84</c:v>
                </c:pt>
                <c:pt idx="10">
                  <c:v>20.72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78-43A1-B1DF-B96DA8599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423232"/>
        <c:axId val="773431552"/>
      </c:lineChart>
      <c:catAx>
        <c:axId val="7734232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773431552"/>
        <c:crosses val="autoZero"/>
        <c:auto val="1"/>
        <c:lblAlgn val="ctr"/>
        <c:lblOffset val="100"/>
        <c:noMultiLvlLbl val="0"/>
      </c:catAx>
      <c:valAx>
        <c:axId val="773431552"/>
        <c:scaling>
          <c:orientation val="minMax"/>
          <c:min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773423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2221296243079097"/>
          <c:y val="0.12231511343352001"/>
          <c:w val="0.22891549707602335"/>
          <c:h val="0.26036790123456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Nova Cond Light" panose="020B0306020202020204" pitchFamily="34" charset="0"/>
              <a:ea typeface="+mn-ea"/>
              <a:cs typeface="Segoe UI Light" panose="020B0502040204020203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  <a:latin typeface="Arial Nova Cond Light" panose="020B0306020202020204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42294055348345E-2"/>
          <c:y val="9.9783839652365258E-2"/>
          <c:w val="0.84565156022163901"/>
          <c:h val="0.77900299512666771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F-448E-9A37-F1D4EF90C0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F-448E-9A37-F1D4EF90C0E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F-448E-9A37-F1D4EF90C0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F-448E-9A37-F1D4EF90C0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Nova Cond Light" panose="020B0306020202020204" pitchFamily="34" charset="0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Igaunija</c:v>
                </c:pt>
                <c:pt idx="1">
                  <c:v>ES</c:v>
                </c:pt>
                <c:pt idx="2">
                  <c:v>Latvija</c:v>
                </c:pt>
                <c:pt idx="3">
                  <c:v>Lietuva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1.3317999999999999</c:v>
                </c:pt>
                <c:pt idx="1">
                  <c:v>1.5354000000000001</c:v>
                </c:pt>
                <c:pt idx="2">
                  <c:v>1.8862300000000001</c:v>
                </c:pt>
                <c:pt idx="3">
                  <c:v>2.8330000000000002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F-448E-9A37-F1D4EF90C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16143800"/>
        <c:axId val="516144192"/>
      </c:barChart>
      <c:catAx>
        <c:axId val="51614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Arial"/>
                <a:cs typeface="Arial"/>
              </a:defRPr>
            </a:pPr>
            <a:endParaRPr lang="lv-LV"/>
          </a:p>
        </c:txPr>
        <c:crossAx val="516144192"/>
        <c:crosses val="autoZero"/>
        <c:auto val="0"/>
        <c:lblAlgn val="ctr"/>
        <c:lblOffset val="0"/>
        <c:tickMarkSkip val="1"/>
        <c:noMultiLvlLbl val="1"/>
      </c:catAx>
      <c:valAx>
        <c:axId val="5161441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Arial"/>
                <a:cs typeface="Arial"/>
              </a:defRPr>
            </a:pPr>
            <a:endParaRPr lang="lv-LV"/>
          </a:p>
        </c:txPr>
        <c:crossAx val="516143800"/>
        <c:crosses val="autoZero"/>
        <c:crossBetween val="between"/>
        <c:majorUnit val="1"/>
      </c:valAx>
      <c:spPr>
        <a:noFill/>
        <a:ln w="24631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spcAft>
          <a:spcPts val="0"/>
        </a:spcAft>
        <a:defRPr sz="800" b="0" i="0" u="none" strike="noStrike" baseline="0">
          <a:solidFill>
            <a:srgbClr val="000000"/>
          </a:solidFill>
          <a:latin typeface="Arial Nova Cond Light" panose="020B0306020202020204" pitchFamily="34" charset="0"/>
          <a:ea typeface="Arial"/>
          <a:cs typeface="Arial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B3BBCB23-58AF-458F-BAC2-DC1BBAED2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C5FA427-1976-4FB6-AFC8-D43650F23ACE}"/>
              </a:ext>
            </a:extLst>
          </p:cNvPr>
          <p:cNvSpPr>
            <a:spLocks/>
          </p:cNvSpPr>
          <p:nvPr userDrawn="1"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91A5CD-9F15-47A9-86F2-E34601F5C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F365D7-7FE8-4320-988A-2AE655751A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0" y="-110"/>
            <a:ext cx="2041446" cy="2041508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 Uzvārds, </a:t>
            </a:r>
            <a:r>
              <a:rPr lang="en-LV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 un vieta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25239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1663582" y="-9331"/>
            <a:ext cx="2041446" cy="480591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/>
              <a:t>ATTĒLS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80859D7-06BC-5447-9008-F79E5D1B0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48" y="231559"/>
            <a:ext cx="2122490" cy="2122554"/>
          </a:xfrm>
          <a:prstGeom prst="rect">
            <a:avLst/>
          </a:prstGeom>
        </p:spPr>
      </p:pic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0B24E9B6-7123-6145-B13F-C42736DF5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7F32D9C7-B7AD-D749-A298-E07ED18923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 Uzvārds, </a:t>
            </a:r>
            <a:r>
              <a:rPr lang="en-LV"/>
              <a:t>amats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3140F70B-F21A-2E48-BC29-1B7AF37022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 un vieta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1170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umsais">
            <a:extLst>
              <a:ext uri="{FF2B5EF4-FFF2-40B4-BE49-F238E27FC236}">
                <a16:creationId xmlns:a16="http://schemas.microsoft.com/office/drawing/2014/main" id="{27B5FF8B-E82C-2749-9C38-C8E243475F1D}"/>
              </a:ext>
            </a:extLst>
          </p:cNvPr>
          <p:cNvSpPr/>
          <p:nvPr userDrawn="1"/>
        </p:nvSpPr>
        <p:spPr>
          <a:xfrm>
            <a:off x="5299606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324808" y="314772"/>
            <a:ext cx="11926693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795859"/>
            <a:ext cx="5053933" cy="5392415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  <a:p>
            <a:pPr lvl="0"/>
            <a:endParaRPr lang="en-LV"/>
          </a:p>
        </p:txBody>
      </p:sp>
      <p:sp>
        <p:nvSpPr>
          <p:cNvPr id="16" name="Baltais elements 01">
            <a:extLst>
              <a:ext uri="{FF2B5EF4-FFF2-40B4-BE49-F238E27FC236}">
                <a16:creationId xmlns:a16="http://schemas.microsoft.com/office/drawing/2014/main" id="{DC0103AE-459C-E94E-8DFA-9ABBCFEC5FA8}"/>
              </a:ext>
            </a:extLst>
          </p:cNvPr>
          <p:cNvSpPr/>
          <p:nvPr userDrawn="1"/>
        </p:nvSpPr>
        <p:spPr>
          <a:xfrm>
            <a:off x="6475315" y="769814"/>
            <a:ext cx="5391878" cy="541846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D9A80-F7D5-174F-BD65-7DFFE9028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442" y="1201043"/>
            <a:ext cx="5443594" cy="56569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390742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55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25589" y="340444"/>
            <a:ext cx="11912815" cy="6202784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774" y="340445"/>
            <a:ext cx="7816528" cy="120439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err="1"/>
              <a:t>Virsraksts</a:t>
            </a:r>
            <a:endParaRPr lang="en-GB"/>
          </a:p>
        </p:txBody>
      </p:sp>
      <p:sp>
        <p:nvSpPr>
          <p:cNvPr id="22" name="Baltais elements 01">
            <a:extLst>
              <a:ext uri="{FF2B5EF4-FFF2-40B4-BE49-F238E27FC236}">
                <a16:creationId xmlns:a16="http://schemas.microsoft.com/office/drawing/2014/main" id="{18F311ED-9B70-E844-AE32-DE482F015C52}"/>
              </a:ext>
            </a:extLst>
          </p:cNvPr>
          <p:cNvSpPr/>
          <p:nvPr userDrawn="1"/>
        </p:nvSpPr>
        <p:spPr>
          <a:xfrm>
            <a:off x="8456557" y="795858"/>
            <a:ext cx="3822050" cy="471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A8972EE-86B7-4247-B3D5-D33B79D551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17239" y="1201043"/>
            <a:ext cx="3374761" cy="46301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A449C2-EC99-6D4E-8E18-3009C3B5417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4807" y="1859608"/>
            <a:ext cx="7796495" cy="432866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845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  <p15:guide id="26" orient="horz" pos="52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324808" y="314772"/>
            <a:ext cx="11986385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7154" y="354955"/>
            <a:ext cx="8250039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err="1"/>
              <a:t>Virsraksts</a:t>
            </a:r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7154" y="1859607"/>
            <a:ext cx="8250039" cy="432866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9B0A22-C6DE-3A49-B540-4A62A9BD3D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25590" y="1201043"/>
            <a:ext cx="3011508" cy="46301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  <p:sp>
        <p:nvSpPr>
          <p:cNvPr id="21" name="Baltais elements 01">
            <a:extLst>
              <a:ext uri="{FF2B5EF4-FFF2-40B4-BE49-F238E27FC236}">
                <a16:creationId xmlns:a16="http://schemas.microsoft.com/office/drawing/2014/main" id="{777864E1-DDCB-264A-A2F8-E264592D02CE}"/>
              </a:ext>
            </a:extLst>
          </p:cNvPr>
          <p:cNvSpPr/>
          <p:nvPr userDrawn="1"/>
        </p:nvSpPr>
        <p:spPr>
          <a:xfrm>
            <a:off x="-451066" y="795858"/>
            <a:ext cx="3822050" cy="471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</p:spTree>
    <p:extLst>
      <p:ext uri="{BB962C8B-B14F-4D97-AF65-F5344CB8AC3E}">
        <p14:creationId xmlns:p14="http://schemas.microsoft.com/office/powerpoint/2010/main" val="299184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38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25589" y="314772"/>
            <a:ext cx="11912815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808" y="356072"/>
            <a:ext cx="11214228" cy="1188764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err="1"/>
              <a:t>Virsraksts</a:t>
            </a:r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7831" y="1859608"/>
            <a:ext cx="11181205" cy="432866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579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6095443" y="0"/>
            <a:ext cx="6373268" cy="68580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5467034" cy="5847829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0386" y="340445"/>
            <a:ext cx="5741614" cy="584782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7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-266715" y="0"/>
            <a:ext cx="6373268" cy="68580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5467034" cy="5847829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0386" y="340445"/>
            <a:ext cx="5741614" cy="584782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19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546703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6096000" y="3429000"/>
            <a:ext cx="6155501" cy="3088556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0386" y="1859607"/>
            <a:ext cx="5416805" cy="499839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322436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0387" y="1870771"/>
            <a:ext cx="5416806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-59501" y="3429000"/>
            <a:ext cx="715441" cy="3088556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4557" y="2188890"/>
            <a:ext cx="5436635" cy="46783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F4479-143D-F941-8CB4-25A6D11A71CF}"/>
              </a:ext>
            </a:extLst>
          </p:cNvPr>
          <p:cNvSpPr/>
          <p:nvPr userDrawn="1"/>
        </p:nvSpPr>
        <p:spPr>
          <a:xfrm>
            <a:off x="655939" y="1859608"/>
            <a:ext cx="5443222" cy="4349057"/>
          </a:xfrm>
          <a:prstGeom prst="rect">
            <a:avLst/>
          </a:prstGeom>
          <a:noFill/>
          <a:ln w="19050">
            <a:solidFill>
              <a:srgbClr val="004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</p:spTree>
    <p:extLst>
      <p:ext uri="{BB962C8B-B14F-4D97-AF65-F5344CB8AC3E}">
        <p14:creationId xmlns:p14="http://schemas.microsoft.com/office/powerpoint/2010/main" val="286258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1154238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43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936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287" y="-10073"/>
            <a:ext cx="3423427" cy="342353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3413374"/>
            <a:ext cx="10873795" cy="1850677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692244" y="5693049"/>
            <a:ext cx="1274238" cy="256864"/>
            <a:chOff x="976598" y="8111148"/>
            <a:chExt cx="1812305" cy="3653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4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984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984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8925989" y="5693050"/>
            <a:ext cx="1400357" cy="408315"/>
            <a:chOff x="12629241" y="8111149"/>
            <a:chExt cx="1991680" cy="580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0452465" y="5694023"/>
            <a:ext cx="1449997" cy="419442"/>
            <a:chOff x="14858225" y="8082398"/>
            <a:chExt cx="2062281" cy="596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4576564" y="5698258"/>
            <a:ext cx="1340041" cy="403096"/>
            <a:chOff x="6499836" y="8101934"/>
            <a:chExt cx="1905895" cy="573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39" y="8113113"/>
              <a:ext cx="1595692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6042725" y="5690337"/>
            <a:ext cx="2757145" cy="411022"/>
            <a:chOff x="8470545" y="8101934"/>
            <a:chExt cx="3921393" cy="5845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562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iela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55, R</a:t>
              </a: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ī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Latvija</a:t>
              </a:r>
              <a:endParaRPr kumimoji="0" lang="en-US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092602" y="5705644"/>
            <a:ext cx="2357843" cy="395711"/>
            <a:chOff x="3153102" y="8113380"/>
            <a:chExt cx="3353479" cy="56279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301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4384287" y="-10073"/>
            <a:ext cx="3423427" cy="80593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3413374"/>
            <a:ext cx="10873795" cy="1850677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692244" y="5693049"/>
            <a:ext cx="1274238" cy="256864"/>
            <a:chOff x="976598" y="8111148"/>
            <a:chExt cx="1812305" cy="3653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4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984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984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8925989" y="5693050"/>
            <a:ext cx="1400357" cy="408315"/>
            <a:chOff x="12629241" y="8111149"/>
            <a:chExt cx="1991680" cy="580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0452465" y="5694023"/>
            <a:ext cx="1449997" cy="419442"/>
            <a:chOff x="14858225" y="8082398"/>
            <a:chExt cx="2062281" cy="596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4576564" y="5698258"/>
            <a:ext cx="1340041" cy="403096"/>
            <a:chOff x="6499836" y="8101934"/>
            <a:chExt cx="1905895" cy="573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39" y="8113113"/>
              <a:ext cx="1595692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6042725" y="5690340"/>
            <a:ext cx="2757145" cy="259571"/>
            <a:chOff x="8470545" y="8101934"/>
            <a:chExt cx="3921393" cy="3691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4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 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st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R</a:t>
              </a: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Latvia</a:t>
              </a: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092602" y="5705644"/>
            <a:ext cx="2357843" cy="395711"/>
            <a:chOff x="3153102" y="8113380"/>
            <a:chExt cx="3353479" cy="56279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6D33BD8-BC01-1B43-9723-322A40AD69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29" y="422617"/>
            <a:ext cx="3423427" cy="34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93B6-15F9-157C-09D1-85F7E094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66E1-02E7-1D0B-023C-C6286617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1FFF-92FB-A278-9DE5-627EA30B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86D9-0CB5-4B83-A61E-119880A36A85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800A-5ACC-5650-460F-CA84B3E7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4D4B-2B56-8AD6-FC55-505F313E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501B-9006-4DE1-9080-1C06C4AE55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5736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0E8A-6A77-49F1-98B5-8F5472904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E50CF-619F-4133-8DEA-D205805F8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93696-AEC9-44AC-A32B-063F4025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3822-0B2B-4234-8C8B-3CABFAC3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53B1-457D-4A9F-86AC-E728D2B3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472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1122-549E-47B2-A29C-6C49D7CD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B997E-1237-4AE1-BDE9-A23592A5E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8354B-3A95-4407-AD40-CDF11E23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18A75-987E-4BA4-A4D9-55DD0B26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B7E6-E379-49AB-B6A1-0061F4C9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2284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4063-F713-447D-8658-12D36470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A6501-D404-4C51-A06B-0370050A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F634-D7D5-4437-B960-A797C69A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31360-C279-4BD2-8D5C-E134D86A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28B3C-41E6-4BB1-B85A-8469B2B9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3439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26D4-3414-437F-8B3F-4696BC8D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3369E-48E0-4223-A48C-41838CC61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39EC1-99A4-4641-BF2E-8701138CD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41F6E-0E89-421D-A6EA-3D15D983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A2F0F-E046-4087-ADAA-E250AD43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CC101-23A3-4755-81E1-4988C14F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70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5F79A-665A-4BBB-A50A-546644FC2449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CE32FA-A122-42D7-A83F-50C4A303FE0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FD52E7-76ED-406C-90A6-5EB0DB26487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F86E70E-5C01-49D3-8D6F-4A30C2D3E95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D5C010-3837-42B8-9405-3A16D8BEE0B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5C8E-0875-4B66-8DFA-1ECA95D9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CB970-9B38-4093-BBF0-43F49DDA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7C7FE-5AFF-49F1-947E-E8FA6860F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5CF81-CDED-441F-A21B-6AC4CCDB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4109B-03D1-4302-8997-4906D01E2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2F4CA-858A-4DCA-A632-5D1AE1C4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7F785-00DC-419B-A942-88B4C66B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198ED-A217-467C-85A7-44A7CC70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1396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3F2B-6D18-4FBF-BACA-A7D0903B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82294-5D2A-4C49-8258-C2E160A8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15EEA-5C38-439B-A95B-2C3980D0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8D74A-27A7-44FC-AE2F-D7F9E5C9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0574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27D4A-8200-4C85-9EC9-DEFDDDBF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DF050-1C90-47D6-8FE4-A35D1868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64E18-DDBB-4190-9DCF-FDF69564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2085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ADB5-4921-4437-9922-187ED472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B3EB-485F-4902-A420-48C9A370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83EB9-EA87-44A4-9A2B-6764C6BF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7B741-5BF6-4793-88E3-D7D3D174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6EE85-DAE6-44E6-B507-329DAABB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C221-B4A2-4CFA-BF6D-9C7BA977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572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45BF-DAD2-44A8-AC1A-719FBF09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20D92-32B7-4CCD-A5CB-2E9866B7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9E927-26D0-4395-9BA8-E59233279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4F93D-ECF7-487C-8AA5-F0C1BD46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ADAA0-AA59-4C9E-A8DD-5BB61259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D328C-6B0D-44D2-922E-83C8F130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0776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1DD5-D3C6-4124-9B6F-24CD7A98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1230F-3702-4091-B931-69A773B67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AFF8-46F0-4168-ADCB-39AA1154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31026-75B0-4C7D-9972-A0200A33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51FC4-D77E-46C5-96FC-4B39EEEF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4972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19231-332C-4902-A8D9-41BD1A1A1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5491F-4673-43E2-B51E-A5B473FF1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28C0-7A69-409A-9E70-92829BB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6AF9-6084-4D91-9E1D-40F01274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8668A-8C91-4475-97D4-40679EC0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6586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0" y="-110"/>
            <a:ext cx="2041446" cy="2041508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Vārds Uzvārds, </a:t>
            </a:r>
            <a:r>
              <a:rPr lang="en-LV" dirty="0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 un vieta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571059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1154238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23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FA6F99CB-1078-445F-B45A-8412BD0D7BF2}"/>
              </a:ext>
            </a:extLst>
          </p:cNvPr>
          <p:cNvGrpSpPr/>
          <p:nvPr userDrawn="1"/>
        </p:nvGrpSpPr>
        <p:grpSpPr>
          <a:xfrm>
            <a:off x="9623275" y="2262039"/>
            <a:ext cx="2578350" cy="4052320"/>
            <a:chOff x="9508727" y="2147107"/>
            <a:chExt cx="2683273" cy="4217224"/>
          </a:xfrm>
        </p:grpSpPr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B803DD7C-8357-4017-A04A-890271D09FD2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545C1A83-AC17-468F-AE4B-DA6DFB967F3D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A289152D-0B1B-41B3-8B5D-A2EA990B3C2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2C2EC087-1C1F-423B-B7C3-9328FEE22E1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5EFD32FA-FF28-4B64-B659-0CDE91DF5E2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515A1297-EF30-45B9-9DE5-18A260D5157A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43D18554-414E-428A-96C7-DB0E0A485A83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C8BA79F9-3F7C-4F5C-A102-8E1F1DDE3CCE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2E1D2D1D-C89C-478D-AD14-D9E4448AE8D3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49B3822B-A0CB-43FA-9ADD-1D158C662449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BBD2C72-AEAF-43FB-87E8-0D0E9A172E7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17728" y="2480031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9D47E99-E6AC-4A67-BF0B-2D7C9FA64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19FDD70F-89CB-4292-A704-3A7A935BF054}"/>
              </a:ext>
            </a:extLst>
          </p:cNvPr>
          <p:cNvSpPr/>
          <p:nvPr/>
        </p:nvSpPr>
        <p:spPr>
          <a:xfrm>
            <a:off x="7226369" y="2493032"/>
            <a:ext cx="1572693" cy="3147176"/>
          </a:xfrm>
          <a:custGeom>
            <a:avLst/>
            <a:gdLst>
              <a:gd name="connsiteX0" fmla="*/ 2940654 w 3387838"/>
              <a:gd name="connsiteY0" fmla="*/ 6858876 h 6858875"/>
              <a:gd name="connsiteX1" fmla="*/ 447185 w 3387838"/>
              <a:gd name="connsiteY1" fmla="*/ 6858876 h 6858875"/>
              <a:gd name="connsiteX2" fmla="*/ 0 w 3387838"/>
              <a:gd name="connsiteY2" fmla="*/ 6411691 h 6858875"/>
              <a:gd name="connsiteX3" fmla="*/ 0 w 3387838"/>
              <a:gd name="connsiteY3" fmla="*/ 447185 h 6858875"/>
              <a:gd name="connsiteX4" fmla="*/ 447185 w 3387838"/>
              <a:gd name="connsiteY4" fmla="*/ 0 h 6858875"/>
              <a:gd name="connsiteX5" fmla="*/ 2940654 w 3387838"/>
              <a:gd name="connsiteY5" fmla="*/ 0 h 6858875"/>
              <a:gd name="connsiteX6" fmla="*/ 3387838 w 3387838"/>
              <a:gd name="connsiteY6" fmla="*/ 447185 h 6858875"/>
              <a:gd name="connsiteX7" fmla="*/ 3387838 w 3387838"/>
              <a:gd name="connsiteY7" fmla="*/ 6411759 h 6858875"/>
              <a:gd name="connsiteX8" fmla="*/ 2940654 w 3387838"/>
              <a:gd name="connsiteY8" fmla="*/ 6858876 h 68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838" h="6858875">
                <a:moveTo>
                  <a:pt x="2940654" y="6858876"/>
                </a:moveTo>
                <a:lnTo>
                  <a:pt x="447185" y="6858876"/>
                </a:lnTo>
                <a:cubicBezTo>
                  <a:pt x="200216" y="6858876"/>
                  <a:pt x="0" y="6658660"/>
                  <a:pt x="0" y="6411691"/>
                </a:cubicBezTo>
                <a:lnTo>
                  <a:pt x="0" y="447185"/>
                </a:lnTo>
                <a:cubicBezTo>
                  <a:pt x="67" y="200216"/>
                  <a:pt x="200216" y="0"/>
                  <a:pt x="447185" y="0"/>
                </a:cubicBezTo>
                <a:lnTo>
                  <a:pt x="2940654" y="0"/>
                </a:lnTo>
                <a:cubicBezTo>
                  <a:pt x="3187622" y="0"/>
                  <a:pt x="3387838" y="200216"/>
                  <a:pt x="3387838" y="447185"/>
                </a:cubicBezTo>
                <a:lnTo>
                  <a:pt x="3387838" y="6411759"/>
                </a:lnTo>
                <a:cubicBezTo>
                  <a:pt x="3387771" y="6658660"/>
                  <a:pt x="3187555" y="6858876"/>
                  <a:pt x="2940654" y="6858876"/>
                </a:cubicBezTo>
                <a:close/>
              </a:path>
            </a:pathLst>
          </a:custGeom>
          <a:solidFill>
            <a:srgbClr val="D0D4D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294FF3F5-FF63-4B05-914D-FF6F3740F129}"/>
              </a:ext>
            </a:extLst>
          </p:cNvPr>
          <p:cNvSpPr/>
          <p:nvPr/>
        </p:nvSpPr>
        <p:spPr>
          <a:xfrm>
            <a:off x="7247440" y="2509539"/>
            <a:ext cx="1530550" cy="3114132"/>
          </a:xfrm>
          <a:custGeom>
            <a:avLst/>
            <a:gdLst>
              <a:gd name="connsiteX0" fmla="*/ 2858870 w 3305986"/>
              <a:gd name="connsiteY0" fmla="*/ 6786860 h 6786860"/>
              <a:gd name="connsiteX1" fmla="*/ 447185 w 3305986"/>
              <a:gd name="connsiteY1" fmla="*/ 6786860 h 6786860"/>
              <a:gd name="connsiteX2" fmla="*/ 0 w 3305986"/>
              <a:gd name="connsiteY2" fmla="*/ 6339676 h 6786860"/>
              <a:gd name="connsiteX3" fmla="*/ 0 w 3305986"/>
              <a:gd name="connsiteY3" fmla="*/ 447185 h 6786860"/>
              <a:gd name="connsiteX4" fmla="*/ 447185 w 3305986"/>
              <a:gd name="connsiteY4" fmla="*/ 0 h 6786860"/>
              <a:gd name="connsiteX5" fmla="*/ 2858802 w 3305986"/>
              <a:gd name="connsiteY5" fmla="*/ 0 h 6786860"/>
              <a:gd name="connsiteX6" fmla="*/ 3305987 w 3305986"/>
              <a:gd name="connsiteY6" fmla="*/ 447185 h 6786860"/>
              <a:gd name="connsiteX7" fmla="*/ 3305987 w 3305986"/>
              <a:gd name="connsiteY7" fmla="*/ 6339743 h 6786860"/>
              <a:gd name="connsiteX8" fmla="*/ 2858870 w 3305986"/>
              <a:gd name="connsiteY8" fmla="*/ 6786860 h 67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986" h="6786860">
                <a:moveTo>
                  <a:pt x="2858870" y="6786860"/>
                </a:moveTo>
                <a:lnTo>
                  <a:pt x="447185" y="6786860"/>
                </a:lnTo>
                <a:cubicBezTo>
                  <a:pt x="200216" y="6786860"/>
                  <a:pt x="0" y="6586644"/>
                  <a:pt x="0" y="6339676"/>
                </a:cubicBezTo>
                <a:lnTo>
                  <a:pt x="0" y="447185"/>
                </a:lnTo>
                <a:cubicBezTo>
                  <a:pt x="0" y="200216"/>
                  <a:pt x="200216" y="0"/>
                  <a:pt x="447185" y="0"/>
                </a:cubicBezTo>
                <a:lnTo>
                  <a:pt x="2858802" y="0"/>
                </a:lnTo>
                <a:cubicBezTo>
                  <a:pt x="3105771" y="0"/>
                  <a:pt x="3305987" y="200216"/>
                  <a:pt x="3305987" y="447185"/>
                </a:cubicBezTo>
                <a:lnTo>
                  <a:pt x="3305987" y="6339743"/>
                </a:lnTo>
                <a:cubicBezTo>
                  <a:pt x="3305987" y="6586644"/>
                  <a:pt x="3105771" y="6786860"/>
                  <a:pt x="2858870" y="6786860"/>
                </a:cubicBezTo>
                <a:close/>
              </a:path>
            </a:pathLst>
          </a:cu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D4A2E91-9F03-4B96-A59B-44645C9C39AA}"/>
              </a:ext>
            </a:extLst>
          </p:cNvPr>
          <p:cNvSpPr/>
          <p:nvPr/>
        </p:nvSpPr>
        <p:spPr>
          <a:xfrm>
            <a:off x="7224206" y="2940720"/>
            <a:ext cx="11004" cy="107231"/>
          </a:xfrm>
          <a:custGeom>
            <a:avLst/>
            <a:gdLst>
              <a:gd name="connsiteX0" fmla="*/ 15158 w 23982"/>
              <a:gd name="connsiteY0" fmla="*/ 233697 h 233697"/>
              <a:gd name="connsiteX1" fmla="*/ 0 w 23982"/>
              <a:gd name="connsiteY1" fmla="*/ 233697 h 233697"/>
              <a:gd name="connsiteX2" fmla="*/ 0 w 23982"/>
              <a:gd name="connsiteY2" fmla="*/ 0 h 233697"/>
              <a:gd name="connsiteX3" fmla="*/ 15158 w 23982"/>
              <a:gd name="connsiteY3" fmla="*/ 0 h 233697"/>
              <a:gd name="connsiteX4" fmla="*/ 23983 w 23982"/>
              <a:gd name="connsiteY4" fmla="*/ 8825 h 233697"/>
              <a:gd name="connsiteX5" fmla="*/ 23983 w 23982"/>
              <a:gd name="connsiteY5" fmla="*/ 224805 h 233697"/>
              <a:gd name="connsiteX6" fmla="*/ 15158 w 23982"/>
              <a:gd name="connsiteY6" fmla="*/ 233697 h 2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" h="233697">
                <a:moveTo>
                  <a:pt x="15158" y="233697"/>
                </a:moveTo>
                <a:lnTo>
                  <a:pt x="0" y="233697"/>
                </a:lnTo>
                <a:lnTo>
                  <a:pt x="0" y="0"/>
                </a:lnTo>
                <a:lnTo>
                  <a:pt x="15158" y="0"/>
                </a:lnTo>
                <a:cubicBezTo>
                  <a:pt x="20008" y="0"/>
                  <a:pt x="23983" y="3975"/>
                  <a:pt x="23983" y="8825"/>
                </a:cubicBezTo>
                <a:lnTo>
                  <a:pt x="23983" y="224805"/>
                </a:lnTo>
                <a:cubicBezTo>
                  <a:pt x="23983" y="229723"/>
                  <a:pt x="20008" y="233697"/>
                  <a:pt x="15158" y="233697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9DD60EC9-D690-4534-A2F5-E57F78C49B30}"/>
              </a:ext>
            </a:extLst>
          </p:cNvPr>
          <p:cNvSpPr/>
          <p:nvPr/>
        </p:nvSpPr>
        <p:spPr>
          <a:xfrm>
            <a:off x="7224206" y="3170794"/>
            <a:ext cx="15362" cy="213875"/>
          </a:xfrm>
          <a:custGeom>
            <a:avLst/>
            <a:gdLst>
              <a:gd name="connsiteX0" fmla="*/ 24656 w 33481"/>
              <a:gd name="connsiteY0" fmla="*/ 466115 h 466115"/>
              <a:gd name="connsiteX1" fmla="*/ 10105 w 33481"/>
              <a:gd name="connsiteY1" fmla="*/ 466115 h 466115"/>
              <a:gd name="connsiteX2" fmla="*/ 0 w 33481"/>
              <a:gd name="connsiteY2" fmla="*/ 456010 h 466115"/>
              <a:gd name="connsiteX3" fmla="*/ 0 w 33481"/>
              <a:gd name="connsiteY3" fmla="*/ 10105 h 466115"/>
              <a:gd name="connsiteX4" fmla="*/ 10105 w 33481"/>
              <a:gd name="connsiteY4" fmla="*/ 0 h 466115"/>
              <a:gd name="connsiteX5" fmla="*/ 24656 w 33481"/>
              <a:gd name="connsiteY5" fmla="*/ 0 h 466115"/>
              <a:gd name="connsiteX6" fmla="*/ 33482 w 33481"/>
              <a:gd name="connsiteY6" fmla="*/ 8825 h 466115"/>
              <a:gd name="connsiteX7" fmla="*/ 33482 w 33481"/>
              <a:gd name="connsiteY7" fmla="*/ 457223 h 466115"/>
              <a:gd name="connsiteX8" fmla="*/ 24656 w 33481"/>
              <a:gd name="connsiteY8" fmla="*/ 466115 h 46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5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3"/>
                </a:lnTo>
                <a:cubicBezTo>
                  <a:pt x="33482" y="462140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5B44AAE8-8734-4A88-8FD0-23470CABC361}"/>
              </a:ext>
            </a:extLst>
          </p:cNvPr>
          <p:cNvSpPr/>
          <p:nvPr/>
        </p:nvSpPr>
        <p:spPr>
          <a:xfrm>
            <a:off x="7224237" y="3186157"/>
            <a:ext cx="8686" cy="179100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F79AA3A9-8851-4CB0-A2B7-BC91ABC29F8E}"/>
              </a:ext>
            </a:extLst>
          </p:cNvPr>
          <p:cNvSpPr/>
          <p:nvPr/>
        </p:nvSpPr>
        <p:spPr>
          <a:xfrm>
            <a:off x="7223928" y="3456384"/>
            <a:ext cx="15362" cy="213875"/>
          </a:xfrm>
          <a:custGeom>
            <a:avLst/>
            <a:gdLst>
              <a:gd name="connsiteX0" fmla="*/ 24656 w 33481"/>
              <a:gd name="connsiteY0" fmla="*/ 466115 h 466114"/>
              <a:gd name="connsiteX1" fmla="*/ 10105 w 33481"/>
              <a:gd name="connsiteY1" fmla="*/ 466115 h 466114"/>
              <a:gd name="connsiteX2" fmla="*/ 0 w 33481"/>
              <a:gd name="connsiteY2" fmla="*/ 456010 h 466114"/>
              <a:gd name="connsiteX3" fmla="*/ 0 w 33481"/>
              <a:gd name="connsiteY3" fmla="*/ 10105 h 466114"/>
              <a:gd name="connsiteX4" fmla="*/ 10105 w 33481"/>
              <a:gd name="connsiteY4" fmla="*/ 0 h 466114"/>
              <a:gd name="connsiteX5" fmla="*/ 24656 w 33481"/>
              <a:gd name="connsiteY5" fmla="*/ 0 h 466114"/>
              <a:gd name="connsiteX6" fmla="*/ 33482 w 33481"/>
              <a:gd name="connsiteY6" fmla="*/ 8825 h 466114"/>
              <a:gd name="connsiteX7" fmla="*/ 33482 w 33481"/>
              <a:gd name="connsiteY7" fmla="*/ 457222 h 466114"/>
              <a:gd name="connsiteX8" fmla="*/ 24656 w 33481"/>
              <a:gd name="connsiteY8" fmla="*/ 466115 h 4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4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2"/>
                </a:lnTo>
                <a:cubicBezTo>
                  <a:pt x="33482" y="462208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9CA9A625-B7A5-4372-968D-348F7B5F4648}"/>
              </a:ext>
            </a:extLst>
          </p:cNvPr>
          <p:cNvSpPr/>
          <p:nvPr/>
        </p:nvSpPr>
        <p:spPr>
          <a:xfrm>
            <a:off x="7223928" y="3471747"/>
            <a:ext cx="8686" cy="179100"/>
          </a:xfrm>
          <a:custGeom>
            <a:avLst/>
            <a:gdLst>
              <a:gd name="connsiteX0" fmla="*/ 17718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718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718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91" y="390327"/>
                  <a:pt x="17718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87A09811-A944-4FA6-893C-A3F961D72EFA}"/>
              </a:ext>
            </a:extLst>
          </p:cNvPr>
          <p:cNvSpPr/>
          <p:nvPr/>
        </p:nvSpPr>
        <p:spPr>
          <a:xfrm>
            <a:off x="8785446" y="3242539"/>
            <a:ext cx="15362" cy="346145"/>
          </a:xfrm>
          <a:custGeom>
            <a:avLst/>
            <a:gdLst>
              <a:gd name="connsiteX0" fmla="*/ 24656 w 33481"/>
              <a:gd name="connsiteY0" fmla="*/ 754380 h 754380"/>
              <a:gd name="connsiteX1" fmla="*/ 10105 w 33481"/>
              <a:gd name="connsiteY1" fmla="*/ 754380 h 754380"/>
              <a:gd name="connsiteX2" fmla="*/ 0 w 33481"/>
              <a:gd name="connsiteY2" fmla="*/ 744275 h 754380"/>
              <a:gd name="connsiteX3" fmla="*/ 0 w 33481"/>
              <a:gd name="connsiteY3" fmla="*/ 10105 h 754380"/>
              <a:gd name="connsiteX4" fmla="*/ 10105 w 33481"/>
              <a:gd name="connsiteY4" fmla="*/ 0 h 754380"/>
              <a:gd name="connsiteX5" fmla="*/ 24656 w 33481"/>
              <a:gd name="connsiteY5" fmla="*/ 0 h 754380"/>
              <a:gd name="connsiteX6" fmla="*/ 33482 w 33481"/>
              <a:gd name="connsiteY6" fmla="*/ 8825 h 754380"/>
              <a:gd name="connsiteX7" fmla="*/ 33482 w 33481"/>
              <a:gd name="connsiteY7" fmla="*/ 745555 h 754380"/>
              <a:gd name="connsiteX8" fmla="*/ 24656 w 33481"/>
              <a:gd name="connsiteY8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754380">
                <a:moveTo>
                  <a:pt x="24656" y="754380"/>
                </a:moveTo>
                <a:lnTo>
                  <a:pt x="10105" y="754380"/>
                </a:lnTo>
                <a:cubicBezTo>
                  <a:pt x="4514" y="754380"/>
                  <a:pt x="0" y="749866"/>
                  <a:pt x="0" y="744275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745555"/>
                </a:lnTo>
                <a:cubicBezTo>
                  <a:pt x="33482" y="750405"/>
                  <a:pt x="29507" y="754380"/>
                  <a:pt x="24656" y="754380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1051CE3E-A25D-4419-A3AA-D412989C41E1}"/>
              </a:ext>
            </a:extLst>
          </p:cNvPr>
          <p:cNvSpPr/>
          <p:nvPr/>
        </p:nvSpPr>
        <p:spPr>
          <a:xfrm>
            <a:off x="8792122" y="3267422"/>
            <a:ext cx="8686" cy="289856"/>
          </a:xfrm>
          <a:custGeom>
            <a:avLst/>
            <a:gdLst>
              <a:gd name="connsiteX0" fmla="*/ 17650 w 18930"/>
              <a:gd name="connsiteY0" fmla="*/ 631704 h 631704"/>
              <a:gd name="connsiteX1" fmla="*/ 1886 w 18930"/>
              <a:gd name="connsiteY1" fmla="*/ 631704 h 631704"/>
              <a:gd name="connsiteX2" fmla="*/ 0 w 18930"/>
              <a:gd name="connsiteY2" fmla="*/ 629818 h 631704"/>
              <a:gd name="connsiteX3" fmla="*/ 0 w 18930"/>
              <a:gd name="connsiteY3" fmla="*/ 1886 h 631704"/>
              <a:gd name="connsiteX4" fmla="*/ 1886 w 18930"/>
              <a:gd name="connsiteY4" fmla="*/ 0 h 631704"/>
              <a:gd name="connsiteX5" fmla="*/ 17650 w 18930"/>
              <a:gd name="connsiteY5" fmla="*/ 0 h 631704"/>
              <a:gd name="connsiteX6" fmla="*/ 18930 w 18930"/>
              <a:gd name="connsiteY6" fmla="*/ 1280 h 631704"/>
              <a:gd name="connsiteX7" fmla="*/ 18930 w 18930"/>
              <a:gd name="connsiteY7" fmla="*/ 630491 h 631704"/>
              <a:gd name="connsiteX8" fmla="*/ 17650 w 18930"/>
              <a:gd name="connsiteY8" fmla="*/ 631704 h 6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631704">
                <a:moveTo>
                  <a:pt x="17650" y="631704"/>
                </a:moveTo>
                <a:lnTo>
                  <a:pt x="1886" y="631704"/>
                </a:lnTo>
                <a:cubicBezTo>
                  <a:pt x="808" y="631704"/>
                  <a:pt x="0" y="630828"/>
                  <a:pt x="0" y="629818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630491"/>
                </a:lnTo>
                <a:cubicBezTo>
                  <a:pt x="18863" y="631098"/>
                  <a:pt x="18324" y="631704"/>
                  <a:pt x="17650" y="631704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7" name="Graphic 2">
            <a:extLst>
              <a:ext uri="{FF2B5EF4-FFF2-40B4-BE49-F238E27FC236}">
                <a16:creationId xmlns:a16="http://schemas.microsoft.com/office/drawing/2014/main" id="{A0DF7535-AA39-416F-84D0-138B7D93F8ED}"/>
              </a:ext>
            </a:extLst>
          </p:cNvPr>
          <p:cNvSpPr/>
          <p:nvPr/>
        </p:nvSpPr>
        <p:spPr>
          <a:xfrm>
            <a:off x="8788382" y="3966668"/>
            <a:ext cx="12426" cy="237214"/>
          </a:xfrm>
          <a:custGeom>
            <a:avLst/>
            <a:gdLst>
              <a:gd name="connsiteX0" fmla="*/ 18257 w 27081"/>
              <a:gd name="connsiteY0" fmla="*/ 516977 h 516977"/>
              <a:gd name="connsiteX1" fmla="*/ 10105 w 27081"/>
              <a:gd name="connsiteY1" fmla="*/ 516977 h 516977"/>
              <a:gd name="connsiteX2" fmla="*/ 0 w 27081"/>
              <a:gd name="connsiteY2" fmla="*/ 506872 h 516977"/>
              <a:gd name="connsiteX3" fmla="*/ 0 w 27081"/>
              <a:gd name="connsiteY3" fmla="*/ 10105 h 516977"/>
              <a:gd name="connsiteX4" fmla="*/ 10105 w 27081"/>
              <a:gd name="connsiteY4" fmla="*/ 0 h 516977"/>
              <a:gd name="connsiteX5" fmla="*/ 18257 w 27081"/>
              <a:gd name="connsiteY5" fmla="*/ 0 h 516977"/>
              <a:gd name="connsiteX6" fmla="*/ 27082 w 27081"/>
              <a:gd name="connsiteY6" fmla="*/ 8825 h 516977"/>
              <a:gd name="connsiteX7" fmla="*/ 27082 w 27081"/>
              <a:gd name="connsiteY7" fmla="*/ 508152 h 516977"/>
              <a:gd name="connsiteX8" fmla="*/ 18257 w 27081"/>
              <a:gd name="connsiteY8" fmla="*/ 516977 h 5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1" h="516977">
                <a:moveTo>
                  <a:pt x="18257" y="516977"/>
                </a:moveTo>
                <a:lnTo>
                  <a:pt x="10105" y="516977"/>
                </a:lnTo>
                <a:cubicBezTo>
                  <a:pt x="4514" y="516977"/>
                  <a:pt x="0" y="512464"/>
                  <a:pt x="0" y="506872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18257" y="0"/>
                </a:lnTo>
                <a:cubicBezTo>
                  <a:pt x="23107" y="0"/>
                  <a:pt x="27082" y="3975"/>
                  <a:pt x="27082" y="8825"/>
                </a:cubicBezTo>
                <a:lnTo>
                  <a:pt x="27082" y="508152"/>
                </a:lnTo>
                <a:cubicBezTo>
                  <a:pt x="27082" y="513003"/>
                  <a:pt x="23107" y="516977"/>
                  <a:pt x="18257" y="516977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2">
            <a:extLst>
              <a:ext uri="{FF2B5EF4-FFF2-40B4-BE49-F238E27FC236}">
                <a16:creationId xmlns:a16="http://schemas.microsoft.com/office/drawing/2014/main" id="{EC0BE9BD-8B40-4448-9291-F0A47C4DBA1F}"/>
              </a:ext>
            </a:extLst>
          </p:cNvPr>
          <p:cNvSpPr/>
          <p:nvPr/>
        </p:nvSpPr>
        <p:spPr>
          <a:xfrm>
            <a:off x="8793761" y="3983700"/>
            <a:ext cx="7047" cy="198636"/>
          </a:xfrm>
          <a:custGeom>
            <a:avLst/>
            <a:gdLst>
              <a:gd name="connsiteX0" fmla="*/ 14080 w 15359"/>
              <a:gd name="connsiteY0" fmla="*/ 432903 h 432902"/>
              <a:gd name="connsiteX1" fmla="*/ 1886 w 15359"/>
              <a:gd name="connsiteY1" fmla="*/ 432903 h 432902"/>
              <a:gd name="connsiteX2" fmla="*/ 0 w 15359"/>
              <a:gd name="connsiteY2" fmla="*/ 431016 h 432902"/>
              <a:gd name="connsiteX3" fmla="*/ 0 w 15359"/>
              <a:gd name="connsiteY3" fmla="*/ 1886 h 432902"/>
              <a:gd name="connsiteX4" fmla="*/ 1886 w 15359"/>
              <a:gd name="connsiteY4" fmla="*/ 0 h 432902"/>
              <a:gd name="connsiteX5" fmla="*/ 14080 w 15359"/>
              <a:gd name="connsiteY5" fmla="*/ 0 h 432902"/>
              <a:gd name="connsiteX6" fmla="*/ 15360 w 15359"/>
              <a:gd name="connsiteY6" fmla="*/ 1280 h 432902"/>
              <a:gd name="connsiteX7" fmla="*/ 15360 w 15359"/>
              <a:gd name="connsiteY7" fmla="*/ 431690 h 432902"/>
              <a:gd name="connsiteX8" fmla="*/ 14080 w 15359"/>
              <a:gd name="connsiteY8" fmla="*/ 432903 h 4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9" h="432902">
                <a:moveTo>
                  <a:pt x="14080" y="432903"/>
                </a:moveTo>
                <a:lnTo>
                  <a:pt x="1886" y="432903"/>
                </a:lnTo>
                <a:cubicBezTo>
                  <a:pt x="808" y="432903"/>
                  <a:pt x="0" y="432027"/>
                  <a:pt x="0" y="431016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4080" y="0"/>
                </a:lnTo>
                <a:cubicBezTo>
                  <a:pt x="14753" y="0"/>
                  <a:pt x="15360" y="539"/>
                  <a:pt x="15360" y="1280"/>
                </a:cubicBezTo>
                <a:lnTo>
                  <a:pt x="15360" y="431690"/>
                </a:lnTo>
                <a:cubicBezTo>
                  <a:pt x="15360" y="432364"/>
                  <a:pt x="14821" y="432903"/>
                  <a:pt x="14080" y="432903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Oval 216">
            <a:extLst>
              <a:ext uri="{FF2B5EF4-FFF2-40B4-BE49-F238E27FC236}">
                <a16:creationId xmlns:a16="http://schemas.microsoft.com/office/drawing/2014/main" id="{80937075-1736-486D-B42C-3FC2513613CA}"/>
              </a:ext>
            </a:extLst>
          </p:cNvPr>
          <p:cNvSpPr>
            <a:spLocks noChangeAspect="1"/>
          </p:cNvSpPr>
          <p:nvPr/>
        </p:nvSpPr>
        <p:spPr>
          <a:xfrm>
            <a:off x="8270853" y="2557837"/>
            <a:ext cx="73152" cy="73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17">
            <a:extLst>
              <a:ext uri="{FF2B5EF4-FFF2-40B4-BE49-F238E27FC236}">
                <a16:creationId xmlns:a16="http://schemas.microsoft.com/office/drawing/2014/main" id="{AAF9148F-3CB4-458C-9724-C402F2D9333D}"/>
              </a:ext>
            </a:extLst>
          </p:cNvPr>
          <p:cNvSpPr>
            <a:spLocks noChangeAspect="1"/>
          </p:cNvSpPr>
          <p:nvPr/>
        </p:nvSpPr>
        <p:spPr>
          <a:xfrm>
            <a:off x="8275425" y="2562409"/>
            <a:ext cx="64008" cy="64008"/>
          </a:xfrm>
          <a:prstGeom prst="ellipse">
            <a:avLst/>
          </a:pr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218">
            <a:extLst>
              <a:ext uri="{FF2B5EF4-FFF2-40B4-BE49-F238E27FC236}">
                <a16:creationId xmlns:a16="http://schemas.microsoft.com/office/drawing/2014/main" id="{843BB2FA-7F22-49B0-BC78-2E9B0305C296}"/>
              </a:ext>
            </a:extLst>
          </p:cNvPr>
          <p:cNvSpPr/>
          <p:nvPr/>
        </p:nvSpPr>
        <p:spPr>
          <a:xfrm>
            <a:off x="8291610" y="2578594"/>
            <a:ext cx="31638" cy="31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219">
            <a:extLst>
              <a:ext uri="{FF2B5EF4-FFF2-40B4-BE49-F238E27FC236}">
                <a16:creationId xmlns:a16="http://schemas.microsoft.com/office/drawing/2014/main" id="{8B4DD387-A517-48E9-B699-088D6CA4D3BD}"/>
              </a:ext>
            </a:extLst>
          </p:cNvPr>
          <p:cNvSpPr/>
          <p:nvPr/>
        </p:nvSpPr>
        <p:spPr>
          <a:xfrm>
            <a:off x="8299038" y="2586022"/>
            <a:ext cx="16783" cy="16783"/>
          </a:xfrm>
          <a:prstGeom prst="ellipse">
            <a:avLst/>
          </a:prstGeom>
          <a:solidFill>
            <a:srgbClr val="081422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Graphic 2">
            <a:extLst>
              <a:ext uri="{FF2B5EF4-FFF2-40B4-BE49-F238E27FC236}">
                <a16:creationId xmlns:a16="http://schemas.microsoft.com/office/drawing/2014/main" id="{4EF42A38-AD69-4C54-9896-6639F2020E15}"/>
              </a:ext>
            </a:extLst>
          </p:cNvPr>
          <p:cNvSpPr/>
          <p:nvPr userDrawn="1"/>
        </p:nvSpPr>
        <p:spPr>
          <a:xfrm flipH="1">
            <a:off x="7225298" y="2953504"/>
            <a:ext cx="5842" cy="81663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41603E8A-3D98-41B6-913A-5C71C86D998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284233" y="2563170"/>
            <a:ext cx="1456965" cy="3006901"/>
          </a:xfrm>
          <a:custGeom>
            <a:avLst/>
            <a:gdLst>
              <a:gd name="connsiteX0" fmla="*/ 156716 w 1456965"/>
              <a:gd name="connsiteY0" fmla="*/ 0 h 3006901"/>
              <a:gd name="connsiteX1" fmla="*/ 295475 w 1456965"/>
              <a:gd name="connsiteY1" fmla="*/ 0 h 3006901"/>
              <a:gd name="connsiteX2" fmla="*/ 308926 w 1456965"/>
              <a:gd name="connsiteY2" fmla="*/ 12735 h 3006901"/>
              <a:gd name="connsiteX3" fmla="*/ 413011 w 1456965"/>
              <a:gd name="connsiteY3" fmla="*/ 111281 h 3006901"/>
              <a:gd name="connsiteX4" fmla="*/ 1037425 w 1456965"/>
              <a:gd name="connsiteY4" fmla="*/ 111281 h 3006901"/>
              <a:gd name="connsiteX5" fmla="*/ 1141510 w 1456965"/>
              <a:gd name="connsiteY5" fmla="*/ 12735 h 3006901"/>
              <a:gd name="connsiteX6" fmla="*/ 1154961 w 1456965"/>
              <a:gd name="connsiteY6" fmla="*/ 0 h 3006901"/>
              <a:gd name="connsiteX7" fmla="*/ 1300250 w 1456965"/>
              <a:gd name="connsiteY7" fmla="*/ 0 h 3006901"/>
              <a:gd name="connsiteX8" fmla="*/ 1456965 w 1456965"/>
              <a:gd name="connsiteY8" fmla="*/ 148374 h 3006901"/>
              <a:gd name="connsiteX9" fmla="*/ 1456965 w 1456965"/>
              <a:gd name="connsiteY9" fmla="*/ 2858526 h 3006901"/>
              <a:gd name="connsiteX10" fmla="*/ 1300250 w 1456965"/>
              <a:gd name="connsiteY10" fmla="*/ 3006901 h 3006901"/>
              <a:gd name="connsiteX11" fmla="*/ 156716 w 1456965"/>
              <a:gd name="connsiteY11" fmla="*/ 3006901 h 3006901"/>
              <a:gd name="connsiteX12" fmla="*/ 0 w 1456965"/>
              <a:gd name="connsiteY12" fmla="*/ 2858526 h 3006901"/>
              <a:gd name="connsiteX13" fmla="*/ 0 w 1456965"/>
              <a:gd name="connsiteY13" fmla="*/ 148374 h 3006901"/>
              <a:gd name="connsiteX14" fmla="*/ 156716 w 1456965"/>
              <a:gd name="connsiteY14" fmla="*/ 0 h 30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6965" h="3006901">
                <a:moveTo>
                  <a:pt x="156716" y="0"/>
                </a:moveTo>
                <a:lnTo>
                  <a:pt x="295475" y="0"/>
                </a:lnTo>
                <a:cubicBezTo>
                  <a:pt x="302886" y="0"/>
                  <a:pt x="308926" y="5688"/>
                  <a:pt x="308926" y="12735"/>
                </a:cubicBezTo>
                <a:cubicBezTo>
                  <a:pt x="308926" y="67170"/>
                  <a:pt x="355549" y="111281"/>
                  <a:pt x="413011" y="111281"/>
                </a:cubicBezTo>
                <a:lnTo>
                  <a:pt x="1037425" y="111281"/>
                </a:lnTo>
                <a:cubicBezTo>
                  <a:pt x="1094920" y="111281"/>
                  <a:pt x="1141510" y="67140"/>
                  <a:pt x="1141510" y="12735"/>
                </a:cubicBezTo>
                <a:cubicBezTo>
                  <a:pt x="1141510" y="5719"/>
                  <a:pt x="1147517" y="0"/>
                  <a:pt x="1154961" y="0"/>
                </a:cubicBezTo>
                <a:lnTo>
                  <a:pt x="1300250" y="0"/>
                </a:lnTo>
                <a:cubicBezTo>
                  <a:pt x="1386802" y="0"/>
                  <a:pt x="1456965" y="66429"/>
                  <a:pt x="1456965" y="148374"/>
                </a:cubicBezTo>
                <a:lnTo>
                  <a:pt x="1456965" y="2858526"/>
                </a:lnTo>
                <a:cubicBezTo>
                  <a:pt x="1456965" y="2940472"/>
                  <a:pt x="1386802" y="3006901"/>
                  <a:pt x="1300250" y="3006901"/>
                </a:cubicBezTo>
                <a:lnTo>
                  <a:pt x="156716" y="3006901"/>
                </a:lnTo>
                <a:cubicBezTo>
                  <a:pt x="70163" y="3006901"/>
                  <a:pt x="0" y="2940472"/>
                  <a:pt x="0" y="2858526"/>
                </a:cubicBezTo>
                <a:lnTo>
                  <a:pt x="0" y="148374"/>
                </a:lnTo>
                <a:cubicBezTo>
                  <a:pt x="0" y="66429"/>
                  <a:pt x="70163" y="0"/>
                  <a:pt x="15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4A0EA643-E018-4804-98F5-ED72D60FA05C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C3C8D2A-7493-49A6-BC5D-85D373BCAF3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DB9A46D1-AA19-4F9E-A750-3790822247B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9B00005A-443E-4EDD-BA1C-9FF4B148EB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448ADAF5-2857-4508-A8F5-173632FFEC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470D56DA-963E-4CBB-99A3-8D678876D1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63669232-C35B-4F94-B0BE-A9C6E3D46C2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6BC1DAE5-414B-4DF8-85B5-7B918E3DCE9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FB011250-DC07-4C0C-A382-B7F80C149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3">
                <a:extLst>
                  <a:ext uri="{FF2B5EF4-FFF2-40B4-BE49-F238E27FC236}">
                    <a16:creationId xmlns:a16="http://schemas.microsoft.com/office/drawing/2014/main" id="{93635ADE-7E35-4D6D-A3D2-0470AFCFA0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4CD72FD9-E2DC-4278-973C-FA8A0C1376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534D30CE-DF8A-4F25-B1A1-B0ECBCEEC1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304A726F-9BA6-4D31-8D52-5145F512C0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2B5D7023-6965-4E5A-B312-584FF74134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65EFBD-1384-42E6-BC73-BCA91FEC71B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E4EF15C-FF47-4276-9AF7-4CC053619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E580C4E9-F7E1-450E-BA12-AE1B6B3594E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9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910A6-552D-384D-948E-FA26BAC7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49" y="365001"/>
            <a:ext cx="10515502" cy="13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Ekonomikas</a:t>
            </a:r>
            <a:r>
              <a:rPr lang="en-GB"/>
              <a:t> </a:t>
            </a:r>
            <a:r>
              <a:rPr lang="en-GB" err="1"/>
              <a:t>ministrija</a:t>
            </a:r>
            <a:r>
              <a:rPr lang="en-GB"/>
              <a:t> 2021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DEFF2-A7A7-6447-9939-89F631E4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49" y="1826122"/>
            <a:ext cx="10515502" cy="435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7A69-06D1-444A-AB3F-CC9E928B8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49" y="6356821"/>
            <a:ext cx="274356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2F6D-2937-664A-AB2F-B78F4874A4A1}" type="datetimeFigureOut">
              <a:rPr lang="en-LV" smtClean="0"/>
              <a:t>10/03/2023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0420-8799-0840-8C1B-D6FDC3EE9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328" y="6356821"/>
            <a:ext cx="4115344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BC5B-7D05-0045-8629-2257849B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188" y="6356821"/>
            <a:ext cx="274356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8A6-FDBB-A34F-8650-67E0D2FBAF5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2906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642915" rtl="0" eaLnBrk="1" latinLnBrk="0" hangingPunct="1">
        <a:lnSpc>
          <a:spcPct val="90000"/>
        </a:lnSpc>
        <a:spcBef>
          <a:spcPct val="0"/>
        </a:spcBef>
        <a:buNone/>
        <a:defRPr sz="3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9" indent="-160729" algn="l" defTabSz="642915" rtl="0" eaLnBrk="1" latinLnBrk="0" hangingPunct="1">
        <a:lnSpc>
          <a:spcPct val="90000"/>
        </a:lnSpc>
        <a:spcBef>
          <a:spcPts val="703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D0DDB-CB51-4C74-9684-8927AF3D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E449-DF2C-460A-8CAB-2ABA47276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8FBB-2FBE-4524-A5C8-68A5E345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E34C-0F01-4ABB-AC25-B37D02678FD1}" type="datetimeFigureOut">
              <a:rPr lang="lv-LV" smtClean="0"/>
              <a:t>03.10.2023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D7327-02F3-46AA-93ED-FF11B995A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D392C-8646-409D-A6C4-AFB99749A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40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EBE6CA0-30E0-F34C-A907-8072D304A5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14108"/>
          <a:stretch/>
        </p:blipFill>
        <p:spPr>
          <a:xfrm>
            <a:off x="4259145" y="105"/>
            <a:ext cx="7932669" cy="68678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0EE7D-1E9F-934D-9674-803260BB5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926" y="5810073"/>
            <a:ext cx="4657664" cy="329273"/>
          </a:xfrm>
        </p:spPr>
        <p:txBody>
          <a:bodyPr/>
          <a:lstStyle/>
          <a:p>
            <a:r>
              <a:rPr lang="en-LV"/>
              <a:t>202</a:t>
            </a:r>
            <a:r>
              <a:rPr lang="lv-LV"/>
              <a:t>3. gada 4. oktobris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A67A1-AD60-401C-96BF-125C4B76E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95" y="2556150"/>
            <a:ext cx="5930657" cy="2041446"/>
          </a:xfrm>
        </p:spPr>
        <p:txBody>
          <a:bodyPr>
            <a:noAutofit/>
          </a:bodyPr>
          <a:lstStyle/>
          <a:p>
            <a:r>
              <a:rPr lang="lv-LV" sz="3094" dirty="0">
                <a:solidFill>
                  <a:schemeClr val="accent2">
                    <a:lumMod val="50000"/>
                  </a:schemeClr>
                </a:solidFill>
                <a:latin typeface="Verdana"/>
                <a:ea typeface="Verdana"/>
              </a:rPr>
              <a:t>CILVĒKKAPITĀLA</a:t>
            </a:r>
            <a:r>
              <a:rPr lang="lv-LV" sz="3094" dirty="0">
                <a:latin typeface="Verdana"/>
                <a:ea typeface="Verdana"/>
              </a:rPr>
              <a:t> </a:t>
            </a:r>
            <a:r>
              <a:rPr lang="lv-LV" sz="3094" dirty="0">
                <a:solidFill>
                  <a:schemeClr val="accent2">
                    <a:lumMod val="50000"/>
                  </a:schemeClr>
                </a:solidFill>
                <a:latin typeface="Verdana"/>
                <a:ea typeface="Verdana"/>
              </a:rPr>
              <a:t>ATTĪSTĪBAS STRATĒĢIJA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v-LV" sz="3094" dirty="0">
                <a:solidFill>
                  <a:schemeClr val="accent2">
                    <a:lumMod val="50000"/>
                  </a:schemeClr>
                </a:solidFill>
                <a:latin typeface="Verdana"/>
                <a:ea typeface="Verdana"/>
              </a:rPr>
              <a:t>(2024-2027)</a:t>
            </a:r>
            <a:endParaRPr lang="lv-LV" sz="3094" b="0" dirty="0">
              <a:solidFill>
                <a:schemeClr val="accent2">
                  <a:lumMod val="50000"/>
                </a:schemeClr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652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">
            <a:extLst>
              <a:ext uri="{FF2B5EF4-FFF2-40B4-BE49-F238E27FC236}">
                <a16:creationId xmlns:a16="http://schemas.microsoft.com/office/drawing/2014/main" id="{584F04C0-D66F-73F6-5DCE-DD5A02125681}"/>
              </a:ext>
            </a:extLst>
          </p:cNvPr>
          <p:cNvGrpSpPr/>
          <p:nvPr/>
        </p:nvGrpSpPr>
        <p:grpSpPr>
          <a:xfrm>
            <a:off x="6452170" y="1677545"/>
            <a:ext cx="5336117" cy="5088607"/>
            <a:chOff x="5950772" y="1338319"/>
            <a:chExt cx="4934917" cy="4706016"/>
          </a:xfrm>
          <a:solidFill>
            <a:schemeClr val="bg2"/>
          </a:solidFill>
        </p:grpSpPr>
        <p:sp>
          <p:nvSpPr>
            <p:cNvPr id="7" name="자유형: 도형 3">
              <a:extLst>
                <a:ext uri="{FF2B5EF4-FFF2-40B4-BE49-F238E27FC236}">
                  <a16:creationId xmlns:a16="http://schemas.microsoft.com/office/drawing/2014/main" id="{FE3E5DDA-E441-7197-4430-7B8DA362CAB3}"/>
                </a:ext>
              </a:extLst>
            </p:cNvPr>
            <p:cNvSpPr/>
            <p:nvPr/>
          </p:nvSpPr>
          <p:spPr>
            <a:xfrm>
              <a:off x="7518110" y="2941898"/>
              <a:ext cx="965587" cy="1646266"/>
            </a:xfrm>
            <a:custGeom>
              <a:avLst/>
              <a:gdLst>
                <a:gd name="connsiteX0" fmla="*/ 397471 w 1298288"/>
                <a:gd name="connsiteY0" fmla="*/ 1183376 h 2213501"/>
                <a:gd name="connsiteX1" fmla="*/ 591029 w 1298288"/>
                <a:gd name="connsiteY1" fmla="*/ 1183376 h 2213501"/>
                <a:gd name="connsiteX2" fmla="*/ 603496 w 1298288"/>
                <a:gd name="connsiteY2" fmla="*/ 1183376 h 2213501"/>
                <a:gd name="connsiteX3" fmla="*/ 879041 w 1298288"/>
                <a:gd name="connsiteY3" fmla="*/ 1183376 h 2213501"/>
                <a:gd name="connsiteX4" fmla="*/ 1022783 w 1298288"/>
                <a:gd name="connsiteY4" fmla="*/ 1355645 h 2213501"/>
                <a:gd name="connsiteX5" fmla="*/ 1029545 w 1298288"/>
                <a:gd name="connsiteY5" fmla="*/ 1377515 h 2213501"/>
                <a:gd name="connsiteX6" fmla="*/ 1052261 w 1298288"/>
                <a:gd name="connsiteY6" fmla="*/ 1821895 h 2213501"/>
                <a:gd name="connsiteX7" fmla="*/ 988499 w 1298288"/>
                <a:gd name="connsiteY7" fmla="*/ 1825170 h 2213501"/>
                <a:gd name="connsiteX8" fmla="*/ 839263 w 1298288"/>
                <a:gd name="connsiteY8" fmla="*/ 1690462 h 2213501"/>
                <a:gd name="connsiteX9" fmla="*/ 827852 w 1298288"/>
                <a:gd name="connsiteY9" fmla="*/ 1467215 h 2213501"/>
                <a:gd name="connsiteX10" fmla="*/ 603496 w 1298288"/>
                <a:gd name="connsiteY10" fmla="*/ 1198273 h 2213501"/>
                <a:gd name="connsiteX11" fmla="*/ 603496 w 1298288"/>
                <a:gd name="connsiteY11" fmla="*/ 2082755 h 2213501"/>
                <a:gd name="connsiteX12" fmla="*/ 472749 w 1298288"/>
                <a:gd name="connsiteY12" fmla="*/ 2213501 h 2213501"/>
                <a:gd name="connsiteX13" fmla="*/ 397471 w 1298288"/>
                <a:gd name="connsiteY13" fmla="*/ 2213501 h 2213501"/>
                <a:gd name="connsiteX14" fmla="*/ 617337 w 1298288"/>
                <a:gd name="connsiteY14" fmla="*/ 406715 h 2213501"/>
                <a:gd name="connsiteX15" fmla="*/ 652995 w 1298288"/>
                <a:gd name="connsiteY15" fmla="*/ 406715 h 2213501"/>
                <a:gd name="connsiteX16" fmla="*/ 883479 w 1298288"/>
                <a:gd name="connsiteY16" fmla="*/ 637199 h 2213501"/>
                <a:gd name="connsiteX17" fmla="*/ 883479 w 1298288"/>
                <a:gd name="connsiteY17" fmla="*/ 769953 h 2213501"/>
                <a:gd name="connsiteX18" fmla="*/ 1294261 w 1298288"/>
                <a:gd name="connsiteY18" fmla="*/ 966364 h 2213501"/>
                <a:gd name="connsiteX19" fmla="*/ 1297589 w 1298288"/>
                <a:gd name="connsiteY19" fmla="*/ 975714 h 2213501"/>
                <a:gd name="connsiteX20" fmla="*/ 1276881 w 1298288"/>
                <a:gd name="connsiteY20" fmla="*/ 1019032 h 2213501"/>
                <a:gd name="connsiteX21" fmla="*/ 1075611 w 1298288"/>
                <a:gd name="connsiteY21" fmla="*/ 1090084 h 2213501"/>
                <a:gd name="connsiteX22" fmla="*/ 883479 w 1298288"/>
                <a:gd name="connsiteY22" fmla="*/ 998218 h 2213501"/>
                <a:gd name="connsiteX23" fmla="*/ 883479 w 1298288"/>
                <a:gd name="connsiteY23" fmla="*/ 1151522 h 2213501"/>
                <a:gd name="connsiteX24" fmla="*/ 386906 w 1298288"/>
                <a:gd name="connsiteY24" fmla="*/ 1151522 h 2213501"/>
                <a:gd name="connsiteX25" fmla="*/ 386906 w 1298288"/>
                <a:gd name="connsiteY25" fmla="*/ 871011 h 2213501"/>
                <a:gd name="connsiteX26" fmla="*/ 100742 w 1298288"/>
                <a:gd name="connsiteY26" fmla="*/ 1212273 h 2213501"/>
                <a:gd name="connsiteX27" fmla="*/ 90758 w 1298288"/>
                <a:gd name="connsiteY27" fmla="*/ 1213171 h 2213501"/>
                <a:gd name="connsiteX28" fmla="*/ 53991 w 1298288"/>
                <a:gd name="connsiteY28" fmla="*/ 1182320 h 2213501"/>
                <a:gd name="connsiteX29" fmla="*/ 35290 w 1298288"/>
                <a:gd name="connsiteY29" fmla="*/ 969692 h 2213501"/>
                <a:gd name="connsiteX30" fmla="*/ 443431 w 1298288"/>
                <a:gd name="connsiteY30" fmla="*/ 482944 h 2213501"/>
                <a:gd name="connsiteX31" fmla="*/ 452834 w 1298288"/>
                <a:gd name="connsiteY31" fmla="*/ 475813 h 2213501"/>
                <a:gd name="connsiteX32" fmla="*/ 617337 w 1298288"/>
                <a:gd name="connsiteY32" fmla="*/ 406715 h 2213501"/>
                <a:gd name="connsiteX33" fmla="*/ 717074 w 1298288"/>
                <a:gd name="connsiteY33" fmla="*/ 0 h 2213501"/>
                <a:gd name="connsiteX34" fmla="*/ 941589 w 1298288"/>
                <a:gd name="connsiteY34" fmla="*/ 192818 h 2213501"/>
                <a:gd name="connsiteX35" fmla="*/ 717074 w 1298288"/>
                <a:gd name="connsiteY35" fmla="*/ 385637 h 2213501"/>
                <a:gd name="connsiteX36" fmla="*/ 492560 w 1298288"/>
                <a:gd name="connsiteY36" fmla="*/ 192818 h 2213501"/>
                <a:gd name="connsiteX37" fmla="*/ 717074 w 1298288"/>
                <a:gd name="connsiteY37" fmla="*/ 0 h 2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8288" h="2213501">
                  <a:moveTo>
                    <a:pt x="397471" y="1183376"/>
                  </a:moveTo>
                  <a:lnTo>
                    <a:pt x="591029" y="1183376"/>
                  </a:lnTo>
                  <a:lnTo>
                    <a:pt x="603496" y="1183376"/>
                  </a:lnTo>
                  <a:lnTo>
                    <a:pt x="879041" y="1183376"/>
                  </a:lnTo>
                  <a:lnTo>
                    <a:pt x="1022783" y="1355645"/>
                  </a:lnTo>
                  <a:cubicBezTo>
                    <a:pt x="1031394" y="1362935"/>
                    <a:pt x="1029545" y="1377515"/>
                    <a:pt x="1029545" y="1377515"/>
                  </a:cubicBezTo>
                  <a:lnTo>
                    <a:pt x="1052261" y="1821895"/>
                  </a:lnTo>
                  <a:lnTo>
                    <a:pt x="988499" y="1825170"/>
                  </a:lnTo>
                  <a:cubicBezTo>
                    <a:pt x="910104" y="1829185"/>
                    <a:pt x="843277" y="1768857"/>
                    <a:pt x="839263" y="1690462"/>
                  </a:cubicBezTo>
                  <a:lnTo>
                    <a:pt x="827852" y="1467215"/>
                  </a:lnTo>
                  <a:lnTo>
                    <a:pt x="603496" y="1198273"/>
                  </a:lnTo>
                  <a:lnTo>
                    <a:pt x="603496" y="2082755"/>
                  </a:lnTo>
                  <a:cubicBezTo>
                    <a:pt x="603496" y="2154969"/>
                    <a:pt x="544964" y="2213501"/>
                    <a:pt x="472749" y="2213501"/>
                  </a:cubicBezTo>
                  <a:lnTo>
                    <a:pt x="397471" y="2213501"/>
                  </a:lnTo>
                  <a:close/>
                  <a:moveTo>
                    <a:pt x="617337" y="406715"/>
                  </a:moveTo>
                  <a:lnTo>
                    <a:pt x="652995" y="406715"/>
                  </a:lnTo>
                  <a:cubicBezTo>
                    <a:pt x="780308" y="406715"/>
                    <a:pt x="883479" y="509939"/>
                    <a:pt x="883479" y="637199"/>
                  </a:cubicBezTo>
                  <a:lnTo>
                    <a:pt x="883479" y="769953"/>
                  </a:lnTo>
                  <a:lnTo>
                    <a:pt x="1294261" y="966364"/>
                  </a:lnTo>
                  <a:cubicBezTo>
                    <a:pt x="1297801" y="968054"/>
                    <a:pt x="1299280" y="972280"/>
                    <a:pt x="1297589" y="975714"/>
                  </a:cubicBezTo>
                  <a:lnTo>
                    <a:pt x="1276881" y="1019032"/>
                  </a:lnTo>
                  <a:cubicBezTo>
                    <a:pt x="1240959" y="1094205"/>
                    <a:pt x="1150836" y="1126059"/>
                    <a:pt x="1075611" y="1090084"/>
                  </a:cubicBezTo>
                  <a:lnTo>
                    <a:pt x="883479" y="998218"/>
                  </a:lnTo>
                  <a:lnTo>
                    <a:pt x="883479" y="1151522"/>
                  </a:lnTo>
                  <a:lnTo>
                    <a:pt x="386906" y="1151522"/>
                  </a:lnTo>
                  <a:lnTo>
                    <a:pt x="386906" y="871011"/>
                  </a:lnTo>
                  <a:lnTo>
                    <a:pt x="100742" y="1212273"/>
                  </a:lnTo>
                  <a:cubicBezTo>
                    <a:pt x="98207" y="1215284"/>
                    <a:pt x="93769" y="1215707"/>
                    <a:pt x="90758" y="1213171"/>
                  </a:cubicBezTo>
                  <a:lnTo>
                    <a:pt x="53991" y="1182320"/>
                  </a:lnTo>
                  <a:cubicBezTo>
                    <a:pt x="-9930" y="1128754"/>
                    <a:pt x="-18277" y="1033559"/>
                    <a:pt x="35290" y="969692"/>
                  </a:cubicBezTo>
                  <a:lnTo>
                    <a:pt x="443431" y="482944"/>
                  </a:lnTo>
                  <a:cubicBezTo>
                    <a:pt x="446072" y="479775"/>
                    <a:pt x="449347" y="477450"/>
                    <a:pt x="452834" y="475813"/>
                  </a:cubicBezTo>
                  <a:cubicBezTo>
                    <a:pt x="494673" y="433181"/>
                    <a:pt x="552888" y="406715"/>
                    <a:pt x="617337" y="406715"/>
                  </a:cubicBezTo>
                  <a:close/>
                  <a:moveTo>
                    <a:pt x="717074" y="0"/>
                  </a:moveTo>
                  <a:cubicBezTo>
                    <a:pt x="841070" y="0"/>
                    <a:pt x="941589" y="86328"/>
                    <a:pt x="941589" y="192818"/>
                  </a:cubicBezTo>
                  <a:cubicBezTo>
                    <a:pt x="941589" y="299309"/>
                    <a:pt x="841070" y="385637"/>
                    <a:pt x="717074" y="385637"/>
                  </a:cubicBezTo>
                  <a:cubicBezTo>
                    <a:pt x="593079" y="385637"/>
                    <a:pt x="492560" y="299309"/>
                    <a:pt x="492560" y="192818"/>
                  </a:cubicBezTo>
                  <a:cubicBezTo>
                    <a:pt x="492560" y="86328"/>
                    <a:pt x="593079" y="0"/>
                    <a:pt x="717074" y="0"/>
                  </a:cubicBez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자유형: 도형 4">
              <a:extLst>
                <a:ext uri="{FF2B5EF4-FFF2-40B4-BE49-F238E27FC236}">
                  <a16:creationId xmlns:a16="http://schemas.microsoft.com/office/drawing/2014/main" id="{AE7CC0BF-A07A-BD6F-7D3E-F03843BDEEE7}"/>
                </a:ext>
              </a:extLst>
            </p:cNvPr>
            <p:cNvSpPr/>
            <p:nvPr/>
          </p:nvSpPr>
          <p:spPr>
            <a:xfrm>
              <a:off x="8258932" y="2410003"/>
              <a:ext cx="908775" cy="1620174"/>
            </a:xfrm>
            <a:custGeom>
              <a:avLst/>
              <a:gdLst>
                <a:gd name="connsiteX0" fmla="*/ 390459 w 1221901"/>
                <a:gd name="connsiteY0" fmla="*/ 1137727 h 2178418"/>
                <a:gd name="connsiteX1" fmla="*/ 603827 w 1221901"/>
                <a:gd name="connsiteY1" fmla="*/ 1137727 h 2178418"/>
                <a:gd name="connsiteX2" fmla="*/ 617615 w 1221901"/>
                <a:gd name="connsiteY2" fmla="*/ 1137727 h 2178418"/>
                <a:gd name="connsiteX3" fmla="*/ 843978 w 1221901"/>
                <a:gd name="connsiteY3" fmla="*/ 1137727 h 2178418"/>
                <a:gd name="connsiteX4" fmla="*/ 897386 w 1221901"/>
                <a:gd name="connsiteY4" fmla="*/ 1428487 h 2178418"/>
                <a:gd name="connsiteX5" fmla="*/ 1030774 w 1221901"/>
                <a:gd name="connsiteY5" fmla="*/ 1532978 h 2178418"/>
                <a:gd name="connsiteX6" fmla="*/ 1069496 w 1221901"/>
                <a:gd name="connsiteY6" fmla="*/ 1851842 h 2178418"/>
                <a:gd name="connsiteX7" fmla="*/ 681905 w 1221901"/>
                <a:gd name="connsiteY7" fmla="*/ 1548298 h 2178418"/>
                <a:gd name="connsiteX8" fmla="*/ 678736 w 1221901"/>
                <a:gd name="connsiteY8" fmla="*/ 1542646 h 2178418"/>
                <a:gd name="connsiteX9" fmla="*/ 678154 w 1221901"/>
                <a:gd name="connsiteY9" fmla="*/ 1542751 h 2178418"/>
                <a:gd name="connsiteX10" fmla="*/ 617615 w 1221901"/>
                <a:gd name="connsiteY10" fmla="*/ 1212953 h 2178418"/>
                <a:gd name="connsiteX11" fmla="*/ 617615 w 1221901"/>
                <a:gd name="connsiteY11" fmla="*/ 1951262 h 2178418"/>
                <a:gd name="connsiteX12" fmla="*/ 390459 w 1221901"/>
                <a:gd name="connsiteY12" fmla="*/ 2178418 h 2178418"/>
                <a:gd name="connsiteX13" fmla="*/ 607345 w 1221901"/>
                <a:gd name="connsiteY13" fmla="*/ 412051 h 2178418"/>
                <a:gd name="connsiteX14" fmla="*/ 640890 w 1221901"/>
                <a:gd name="connsiteY14" fmla="*/ 412051 h 2178418"/>
                <a:gd name="connsiteX15" fmla="*/ 795726 w 1221901"/>
                <a:gd name="connsiteY15" fmla="*/ 477081 h 2178418"/>
                <a:gd name="connsiteX16" fmla="*/ 804548 w 1221901"/>
                <a:gd name="connsiteY16" fmla="*/ 483790 h 2178418"/>
                <a:gd name="connsiteX17" fmla="*/ 1188706 w 1221901"/>
                <a:gd name="connsiteY17" fmla="*/ 941905 h 2178418"/>
                <a:gd name="connsiteX18" fmla="*/ 1171114 w 1221901"/>
                <a:gd name="connsiteY18" fmla="*/ 1142066 h 2178418"/>
                <a:gd name="connsiteX19" fmla="*/ 1136513 w 1221901"/>
                <a:gd name="connsiteY19" fmla="*/ 1171068 h 2178418"/>
                <a:gd name="connsiteX20" fmla="*/ 1127109 w 1221901"/>
                <a:gd name="connsiteY20" fmla="*/ 1170223 h 2178418"/>
                <a:gd name="connsiteX21" fmla="*/ 857798 w 1221901"/>
                <a:gd name="connsiteY21" fmla="*/ 849035 h 2178418"/>
                <a:gd name="connsiteX22" fmla="*/ 857798 w 1221901"/>
                <a:gd name="connsiteY22" fmla="*/ 1113065 h 2178418"/>
                <a:gd name="connsiteX23" fmla="*/ 390438 w 1221901"/>
                <a:gd name="connsiteY23" fmla="*/ 1113065 h 2178418"/>
                <a:gd name="connsiteX24" fmla="*/ 390438 w 1221901"/>
                <a:gd name="connsiteY24" fmla="*/ 968794 h 2178418"/>
                <a:gd name="connsiteX25" fmla="*/ 209611 w 1221901"/>
                <a:gd name="connsiteY25" fmla="*/ 1055219 h 2178418"/>
                <a:gd name="connsiteX26" fmla="*/ 20174 w 1221901"/>
                <a:gd name="connsiteY26" fmla="*/ 988340 h 2178418"/>
                <a:gd name="connsiteX27" fmla="*/ 680 w 1221901"/>
                <a:gd name="connsiteY27" fmla="*/ 947558 h 2178418"/>
                <a:gd name="connsiteX28" fmla="*/ 3797 w 1221901"/>
                <a:gd name="connsiteY28" fmla="*/ 938736 h 2178418"/>
                <a:gd name="connsiteX29" fmla="*/ 390438 w 1221901"/>
                <a:gd name="connsiteY29" fmla="*/ 753894 h 2178418"/>
                <a:gd name="connsiteX30" fmla="*/ 390438 w 1221901"/>
                <a:gd name="connsiteY30" fmla="*/ 628958 h 2178418"/>
                <a:gd name="connsiteX31" fmla="*/ 607345 w 1221901"/>
                <a:gd name="connsiteY31" fmla="*/ 412051 h 2178418"/>
                <a:gd name="connsiteX32" fmla="*/ 512521 w 1221901"/>
                <a:gd name="connsiteY32" fmla="*/ 0 h 2178418"/>
                <a:gd name="connsiteX33" fmla="*/ 737036 w 1221901"/>
                <a:gd name="connsiteY33" fmla="*/ 192818 h 2178418"/>
                <a:gd name="connsiteX34" fmla="*/ 512521 w 1221901"/>
                <a:gd name="connsiteY34" fmla="*/ 385637 h 2178418"/>
                <a:gd name="connsiteX35" fmla="*/ 288007 w 1221901"/>
                <a:gd name="connsiteY35" fmla="*/ 192818 h 2178418"/>
                <a:gd name="connsiteX36" fmla="*/ 512521 w 1221901"/>
                <a:gd name="connsiteY36" fmla="*/ 0 h 217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01" h="2178418">
                  <a:moveTo>
                    <a:pt x="390459" y="1137727"/>
                  </a:moveTo>
                  <a:lnTo>
                    <a:pt x="603827" y="1137727"/>
                  </a:lnTo>
                  <a:lnTo>
                    <a:pt x="617615" y="1137727"/>
                  </a:lnTo>
                  <a:lnTo>
                    <a:pt x="843978" y="1137727"/>
                  </a:lnTo>
                  <a:lnTo>
                    <a:pt x="897386" y="1428487"/>
                  </a:lnTo>
                  <a:lnTo>
                    <a:pt x="1030774" y="1532978"/>
                  </a:lnTo>
                  <a:cubicBezTo>
                    <a:pt x="1129508" y="1610370"/>
                    <a:pt x="1146888" y="1753108"/>
                    <a:pt x="1069496" y="1851842"/>
                  </a:cubicBezTo>
                  <a:lnTo>
                    <a:pt x="681905" y="1548298"/>
                  </a:lnTo>
                  <a:cubicBezTo>
                    <a:pt x="680056" y="1546872"/>
                    <a:pt x="679000" y="1544811"/>
                    <a:pt x="678736" y="1542646"/>
                  </a:cubicBezTo>
                  <a:lnTo>
                    <a:pt x="678154" y="1542751"/>
                  </a:lnTo>
                  <a:lnTo>
                    <a:pt x="617615" y="1212953"/>
                  </a:lnTo>
                  <a:lnTo>
                    <a:pt x="617615" y="1951262"/>
                  </a:lnTo>
                  <a:cubicBezTo>
                    <a:pt x="617615" y="2076726"/>
                    <a:pt x="515923" y="2178418"/>
                    <a:pt x="390459" y="2178418"/>
                  </a:cubicBezTo>
                  <a:close/>
                  <a:moveTo>
                    <a:pt x="607345" y="412051"/>
                  </a:moveTo>
                  <a:lnTo>
                    <a:pt x="640890" y="412051"/>
                  </a:lnTo>
                  <a:cubicBezTo>
                    <a:pt x="701536" y="412051"/>
                    <a:pt x="756370" y="436985"/>
                    <a:pt x="795726" y="477081"/>
                  </a:cubicBezTo>
                  <a:cubicBezTo>
                    <a:pt x="799054" y="478613"/>
                    <a:pt x="802065" y="480832"/>
                    <a:pt x="804548" y="483790"/>
                  </a:cubicBezTo>
                  <a:lnTo>
                    <a:pt x="1188706" y="941905"/>
                  </a:lnTo>
                  <a:cubicBezTo>
                    <a:pt x="1239102" y="1002022"/>
                    <a:pt x="1231231" y="1091617"/>
                    <a:pt x="1171114" y="1142066"/>
                  </a:cubicBezTo>
                  <a:lnTo>
                    <a:pt x="1136513" y="1171068"/>
                  </a:lnTo>
                  <a:cubicBezTo>
                    <a:pt x="1133713" y="1173446"/>
                    <a:pt x="1129486" y="1173076"/>
                    <a:pt x="1127109" y="1170223"/>
                  </a:cubicBezTo>
                  <a:lnTo>
                    <a:pt x="857798" y="849035"/>
                  </a:lnTo>
                  <a:lnTo>
                    <a:pt x="857798" y="1113065"/>
                  </a:lnTo>
                  <a:lnTo>
                    <a:pt x="390438" y="1113065"/>
                  </a:lnTo>
                  <a:lnTo>
                    <a:pt x="390438" y="968794"/>
                  </a:lnTo>
                  <a:lnTo>
                    <a:pt x="209611" y="1055219"/>
                  </a:lnTo>
                  <a:cubicBezTo>
                    <a:pt x="138823" y="1089081"/>
                    <a:pt x="53983" y="1059128"/>
                    <a:pt x="20174" y="988340"/>
                  </a:cubicBezTo>
                  <a:lnTo>
                    <a:pt x="680" y="947558"/>
                  </a:lnTo>
                  <a:cubicBezTo>
                    <a:pt x="-957" y="944282"/>
                    <a:pt x="469" y="940320"/>
                    <a:pt x="3797" y="938736"/>
                  </a:cubicBezTo>
                  <a:lnTo>
                    <a:pt x="390438" y="753894"/>
                  </a:lnTo>
                  <a:lnTo>
                    <a:pt x="390438" y="628958"/>
                  </a:lnTo>
                  <a:cubicBezTo>
                    <a:pt x="390438" y="509147"/>
                    <a:pt x="487534" y="412051"/>
                    <a:pt x="607345" y="412051"/>
                  </a:cubicBezTo>
                  <a:close/>
                  <a:moveTo>
                    <a:pt x="512521" y="0"/>
                  </a:moveTo>
                  <a:cubicBezTo>
                    <a:pt x="636517" y="0"/>
                    <a:pt x="737036" y="86328"/>
                    <a:pt x="737036" y="192818"/>
                  </a:cubicBezTo>
                  <a:cubicBezTo>
                    <a:pt x="737036" y="299309"/>
                    <a:pt x="636517" y="385637"/>
                    <a:pt x="512521" y="385637"/>
                  </a:cubicBezTo>
                  <a:cubicBezTo>
                    <a:pt x="388526" y="385637"/>
                    <a:pt x="288007" y="299309"/>
                    <a:pt x="288007" y="192818"/>
                  </a:cubicBezTo>
                  <a:cubicBezTo>
                    <a:pt x="288007" y="86328"/>
                    <a:pt x="388526" y="0"/>
                    <a:pt x="512521" y="0"/>
                  </a:cubicBez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자유형: 도형 5">
              <a:extLst>
                <a:ext uri="{FF2B5EF4-FFF2-40B4-BE49-F238E27FC236}">
                  <a16:creationId xmlns:a16="http://schemas.microsoft.com/office/drawing/2014/main" id="{7067A4BF-19B8-EE26-DA94-E283367BE4B7}"/>
                </a:ext>
              </a:extLst>
            </p:cNvPr>
            <p:cNvSpPr/>
            <p:nvPr/>
          </p:nvSpPr>
          <p:spPr>
            <a:xfrm>
              <a:off x="9046003" y="188057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자유형: 도형 6">
              <a:extLst>
                <a:ext uri="{FF2B5EF4-FFF2-40B4-BE49-F238E27FC236}">
                  <a16:creationId xmlns:a16="http://schemas.microsoft.com/office/drawing/2014/main" id="{A15F4B5F-AE5E-E428-A60E-2E6B72FFE63C}"/>
                </a:ext>
              </a:extLst>
            </p:cNvPr>
            <p:cNvSpPr/>
            <p:nvPr/>
          </p:nvSpPr>
          <p:spPr>
            <a:xfrm>
              <a:off x="6814958" y="347965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4 h 2178470"/>
                <a:gd name="connsiteX23" fmla="*/ 390404 w 1221920"/>
                <a:gd name="connsiteY23" fmla="*/ 1113064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39 w 1221920"/>
                <a:gd name="connsiteY32" fmla="*/ 0 h 2178470"/>
                <a:gd name="connsiteX33" fmla="*/ 737054 w 1221920"/>
                <a:gd name="connsiteY33" fmla="*/ 192818 h 2178470"/>
                <a:gd name="connsiteX34" fmla="*/ 512539 w 1221920"/>
                <a:gd name="connsiteY34" fmla="*/ 385637 h 2178470"/>
                <a:gd name="connsiteX35" fmla="*/ 288025 w 1221920"/>
                <a:gd name="connsiteY35" fmla="*/ 192818 h 2178470"/>
                <a:gd name="connsiteX36" fmla="*/ 512539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4"/>
                  </a:lnTo>
                  <a:lnTo>
                    <a:pt x="390404" y="1113064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39" y="0"/>
                  </a:moveTo>
                  <a:cubicBezTo>
                    <a:pt x="636535" y="0"/>
                    <a:pt x="737054" y="86328"/>
                    <a:pt x="737054" y="192818"/>
                  </a:cubicBezTo>
                  <a:cubicBezTo>
                    <a:pt x="737054" y="299309"/>
                    <a:pt x="636535" y="385637"/>
                    <a:pt x="512539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39" y="0"/>
                  </a:cubicBez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자유형: 도형 7">
              <a:extLst>
                <a:ext uri="{FF2B5EF4-FFF2-40B4-BE49-F238E27FC236}">
                  <a16:creationId xmlns:a16="http://schemas.microsoft.com/office/drawing/2014/main" id="{DAE8E12E-DD5C-C2D3-4E72-30F9A1C5A340}"/>
                </a:ext>
              </a:extLst>
            </p:cNvPr>
            <p:cNvSpPr/>
            <p:nvPr/>
          </p:nvSpPr>
          <p:spPr>
            <a:xfrm>
              <a:off x="9643959" y="326407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자유형: 도형 8">
              <a:extLst>
                <a:ext uri="{FF2B5EF4-FFF2-40B4-BE49-F238E27FC236}">
                  <a16:creationId xmlns:a16="http://schemas.microsoft.com/office/drawing/2014/main" id="{B2322092-4E20-48BD-6AA9-2FC031B1D3F0}"/>
                </a:ext>
              </a:extLst>
            </p:cNvPr>
            <p:cNvSpPr/>
            <p:nvPr/>
          </p:nvSpPr>
          <p:spPr>
            <a:xfrm rot="5400000">
              <a:off x="9510375" y="339765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자유형: 도형 9">
              <a:extLst>
                <a:ext uri="{FF2B5EF4-FFF2-40B4-BE49-F238E27FC236}">
                  <a16:creationId xmlns:a16="http://schemas.microsoft.com/office/drawing/2014/main" id="{DD9B928A-E958-C9F5-E47C-3D901F8D858B}"/>
                </a:ext>
              </a:extLst>
            </p:cNvPr>
            <p:cNvSpPr/>
            <p:nvPr/>
          </p:nvSpPr>
          <p:spPr>
            <a:xfrm>
              <a:off x="9258922" y="353124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자유형: 도형 10">
              <a:extLst>
                <a:ext uri="{FF2B5EF4-FFF2-40B4-BE49-F238E27FC236}">
                  <a16:creationId xmlns:a16="http://schemas.microsoft.com/office/drawing/2014/main" id="{30766C5D-313D-2440-84B1-23A266CCC4AA}"/>
                </a:ext>
              </a:extLst>
            </p:cNvPr>
            <p:cNvSpPr/>
            <p:nvPr/>
          </p:nvSpPr>
          <p:spPr>
            <a:xfrm rot="5400000">
              <a:off x="9125338" y="366482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자유형: 도형 11">
              <a:extLst>
                <a:ext uri="{FF2B5EF4-FFF2-40B4-BE49-F238E27FC236}">
                  <a16:creationId xmlns:a16="http://schemas.microsoft.com/office/drawing/2014/main" id="{09468988-0797-A4BC-B8BF-4D28F8A2434A}"/>
                </a:ext>
              </a:extLst>
            </p:cNvPr>
            <p:cNvSpPr/>
            <p:nvPr/>
          </p:nvSpPr>
          <p:spPr>
            <a:xfrm>
              <a:off x="8873886" y="3798408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자유형: 도형 12">
              <a:extLst>
                <a:ext uri="{FF2B5EF4-FFF2-40B4-BE49-F238E27FC236}">
                  <a16:creationId xmlns:a16="http://schemas.microsoft.com/office/drawing/2014/main" id="{9473B63C-9D2D-62D0-3945-32B0D70FB55B}"/>
                </a:ext>
              </a:extLst>
            </p:cNvPr>
            <p:cNvSpPr/>
            <p:nvPr/>
          </p:nvSpPr>
          <p:spPr>
            <a:xfrm rot="5400000">
              <a:off x="8740302" y="3931988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자유형: 도형 13">
              <a:extLst>
                <a:ext uri="{FF2B5EF4-FFF2-40B4-BE49-F238E27FC236}">
                  <a16:creationId xmlns:a16="http://schemas.microsoft.com/office/drawing/2014/main" id="{BE4DF56E-493E-E84A-3C4E-DD2B2F8A4644}"/>
                </a:ext>
              </a:extLst>
            </p:cNvPr>
            <p:cNvSpPr/>
            <p:nvPr/>
          </p:nvSpPr>
          <p:spPr>
            <a:xfrm>
              <a:off x="8492778" y="4065573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자유형: 도형 14">
              <a:extLst>
                <a:ext uri="{FF2B5EF4-FFF2-40B4-BE49-F238E27FC236}">
                  <a16:creationId xmlns:a16="http://schemas.microsoft.com/office/drawing/2014/main" id="{A60E3181-1EC6-1A3A-5884-5E86A6C14343}"/>
                </a:ext>
              </a:extLst>
            </p:cNvPr>
            <p:cNvSpPr/>
            <p:nvPr/>
          </p:nvSpPr>
          <p:spPr>
            <a:xfrm rot="5400000">
              <a:off x="8359195" y="419739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자유형: 도형 15">
              <a:extLst>
                <a:ext uri="{FF2B5EF4-FFF2-40B4-BE49-F238E27FC236}">
                  <a16:creationId xmlns:a16="http://schemas.microsoft.com/office/drawing/2014/main" id="{D5AEDDAC-989C-BC3A-2BBB-71F4DF18DA63}"/>
                </a:ext>
              </a:extLst>
            </p:cNvPr>
            <p:cNvSpPr/>
            <p:nvPr/>
          </p:nvSpPr>
          <p:spPr>
            <a:xfrm>
              <a:off x="8107742" y="4330981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자유형: 도형 16">
              <a:extLst>
                <a:ext uri="{FF2B5EF4-FFF2-40B4-BE49-F238E27FC236}">
                  <a16:creationId xmlns:a16="http://schemas.microsoft.com/office/drawing/2014/main" id="{B8DC0B05-ED76-5868-49E9-24F7B448C872}"/>
                </a:ext>
              </a:extLst>
            </p:cNvPr>
            <p:cNvSpPr/>
            <p:nvPr/>
          </p:nvSpPr>
          <p:spPr>
            <a:xfrm rot="5400000">
              <a:off x="7974162" y="4464561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자유형: 도형 17">
              <a:extLst>
                <a:ext uri="{FF2B5EF4-FFF2-40B4-BE49-F238E27FC236}">
                  <a16:creationId xmlns:a16="http://schemas.microsoft.com/office/drawing/2014/main" id="{1F6508F2-3819-8475-938B-419A96A0DDCB}"/>
                </a:ext>
              </a:extLst>
            </p:cNvPr>
            <p:cNvSpPr/>
            <p:nvPr/>
          </p:nvSpPr>
          <p:spPr>
            <a:xfrm>
              <a:off x="7722705" y="4598149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자유형: 도형 18">
              <a:extLst>
                <a:ext uri="{FF2B5EF4-FFF2-40B4-BE49-F238E27FC236}">
                  <a16:creationId xmlns:a16="http://schemas.microsoft.com/office/drawing/2014/main" id="{5C21700E-682B-7D44-D743-F65E0A92071C}"/>
                </a:ext>
              </a:extLst>
            </p:cNvPr>
            <p:cNvSpPr/>
            <p:nvPr/>
          </p:nvSpPr>
          <p:spPr>
            <a:xfrm rot="5400000">
              <a:off x="7589126" y="4731729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자유형: 도형 19">
              <a:extLst>
                <a:ext uri="{FF2B5EF4-FFF2-40B4-BE49-F238E27FC236}">
                  <a16:creationId xmlns:a16="http://schemas.microsoft.com/office/drawing/2014/main" id="{90AFA7A3-7D49-3D84-8628-420C530194AB}"/>
                </a:ext>
              </a:extLst>
            </p:cNvPr>
            <p:cNvSpPr/>
            <p:nvPr/>
          </p:nvSpPr>
          <p:spPr>
            <a:xfrm>
              <a:off x="7338323" y="487096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자유형: 도형 20">
              <a:extLst>
                <a:ext uri="{FF2B5EF4-FFF2-40B4-BE49-F238E27FC236}">
                  <a16:creationId xmlns:a16="http://schemas.microsoft.com/office/drawing/2014/main" id="{4FCD5F85-6D2B-921A-F434-8F036B8F183F}"/>
                </a:ext>
              </a:extLst>
            </p:cNvPr>
            <p:cNvSpPr/>
            <p:nvPr/>
          </p:nvSpPr>
          <p:spPr>
            <a:xfrm rot="5400000">
              <a:off x="7204744" y="5004542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자유형: 도형 21">
              <a:extLst>
                <a:ext uri="{FF2B5EF4-FFF2-40B4-BE49-F238E27FC236}">
                  <a16:creationId xmlns:a16="http://schemas.microsoft.com/office/drawing/2014/main" id="{D3AAD6F6-D988-2DA4-7446-00B2560FA672}"/>
                </a:ext>
              </a:extLst>
            </p:cNvPr>
            <p:cNvSpPr/>
            <p:nvPr/>
          </p:nvSpPr>
          <p:spPr>
            <a:xfrm>
              <a:off x="6944578" y="513813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자유형: 도형 22">
              <a:extLst>
                <a:ext uri="{FF2B5EF4-FFF2-40B4-BE49-F238E27FC236}">
                  <a16:creationId xmlns:a16="http://schemas.microsoft.com/office/drawing/2014/main" id="{E2852D3C-9895-C000-1330-9A4C247AF78F}"/>
                </a:ext>
              </a:extLst>
            </p:cNvPr>
            <p:cNvSpPr/>
            <p:nvPr/>
          </p:nvSpPr>
          <p:spPr>
            <a:xfrm rot="5400000">
              <a:off x="6810998" y="527171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자유형: 도형 23">
              <a:extLst>
                <a:ext uri="{FF2B5EF4-FFF2-40B4-BE49-F238E27FC236}">
                  <a16:creationId xmlns:a16="http://schemas.microsoft.com/office/drawing/2014/main" id="{94DED7AB-A492-A7F2-290F-8D37FDF47ED3}"/>
                </a:ext>
              </a:extLst>
            </p:cNvPr>
            <p:cNvSpPr/>
            <p:nvPr/>
          </p:nvSpPr>
          <p:spPr>
            <a:xfrm>
              <a:off x="9812332" y="133831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자유형: 도형 24">
              <a:extLst>
                <a:ext uri="{FF2B5EF4-FFF2-40B4-BE49-F238E27FC236}">
                  <a16:creationId xmlns:a16="http://schemas.microsoft.com/office/drawing/2014/main" id="{5461C79D-7C4D-D3BA-174A-555DE6F0C388}"/>
                </a:ext>
              </a:extLst>
            </p:cNvPr>
            <p:cNvSpPr/>
            <p:nvPr/>
          </p:nvSpPr>
          <p:spPr>
            <a:xfrm>
              <a:off x="10410288" y="272181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자유형: 도형 25">
              <a:extLst>
                <a:ext uri="{FF2B5EF4-FFF2-40B4-BE49-F238E27FC236}">
                  <a16:creationId xmlns:a16="http://schemas.microsoft.com/office/drawing/2014/main" id="{E2A96DAC-4FA6-A3C2-A4C8-ED5076BB3D0B}"/>
                </a:ext>
              </a:extLst>
            </p:cNvPr>
            <p:cNvSpPr/>
            <p:nvPr/>
          </p:nvSpPr>
          <p:spPr>
            <a:xfrm rot="5400000">
              <a:off x="10276704" y="285539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자유형: 도형 26">
              <a:extLst>
                <a:ext uri="{FF2B5EF4-FFF2-40B4-BE49-F238E27FC236}">
                  <a16:creationId xmlns:a16="http://schemas.microsoft.com/office/drawing/2014/main" id="{659C80FB-70FA-28D4-8AD6-905656AD483F}"/>
                </a:ext>
              </a:extLst>
            </p:cNvPr>
            <p:cNvSpPr/>
            <p:nvPr/>
          </p:nvSpPr>
          <p:spPr>
            <a:xfrm>
              <a:off x="10025251" y="298898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자유형: 도형 27">
              <a:extLst>
                <a:ext uri="{FF2B5EF4-FFF2-40B4-BE49-F238E27FC236}">
                  <a16:creationId xmlns:a16="http://schemas.microsoft.com/office/drawing/2014/main" id="{214CFC70-F739-6015-980D-EBC84796C126}"/>
                </a:ext>
              </a:extLst>
            </p:cNvPr>
            <p:cNvSpPr/>
            <p:nvPr/>
          </p:nvSpPr>
          <p:spPr>
            <a:xfrm rot="5400000">
              <a:off x="9891667" y="312256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자유형: 도형 28">
              <a:extLst>
                <a:ext uri="{FF2B5EF4-FFF2-40B4-BE49-F238E27FC236}">
                  <a16:creationId xmlns:a16="http://schemas.microsoft.com/office/drawing/2014/main" id="{2A385AB8-9324-25F5-4E25-3932DAFBD748}"/>
                </a:ext>
              </a:extLst>
            </p:cNvPr>
            <p:cNvSpPr/>
            <p:nvPr/>
          </p:nvSpPr>
          <p:spPr>
            <a:xfrm>
              <a:off x="5950772" y="4023504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자유형: 도형 29">
              <a:extLst>
                <a:ext uri="{FF2B5EF4-FFF2-40B4-BE49-F238E27FC236}">
                  <a16:creationId xmlns:a16="http://schemas.microsoft.com/office/drawing/2014/main" id="{810F9F2B-526C-C74B-FAFB-359C6D39951B}"/>
                </a:ext>
              </a:extLst>
            </p:cNvPr>
            <p:cNvSpPr/>
            <p:nvPr/>
          </p:nvSpPr>
          <p:spPr>
            <a:xfrm>
              <a:off x="6548728" y="5406997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자유형: 도형 30">
              <a:extLst>
                <a:ext uri="{FF2B5EF4-FFF2-40B4-BE49-F238E27FC236}">
                  <a16:creationId xmlns:a16="http://schemas.microsoft.com/office/drawing/2014/main" id="{3D097CCD-C3D4-8BD1-E12F-EA75C1C42C2F}"/>
                </a:ext>
              </a:extLst>
            </p:cNvPr>
            <p:cNvSpPr/>
            <p:nvPr/>
          </p:nvSpPr>
          <p:spPr>
            <a:xfrm rot="5400000">
              <a:off x="6415144" y="554058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자유형: 도형 31">
              <a:extLst>
                <a:ext uri="{FF2B5EF4-FFF2-40B4-BE49-F238E27FC236}">
                  <a16:creationId xmlns:a16="http://schemas.microsoft.com/office/drawing/2014/main" id="{BF2CDBC9-13BD-BB9F-51D5-1F6C1B381BCF}"/>
                </a:ext>
              </a:extLst>
            </p:cNvPr>
            <p:cNvSpPr/>
            <p:nvPr/>
          </p:nvSpPr>
          <p:spPr>
            <a:xfrm>
              <a:off x="6163691" y="5682874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자유형: 도형 32">
              <a:extLst>
                <a:ext uri="{FF2B5EF4-FFF2-40B4-BE49-F238E27FC236}">
                  <a16:creationId xmlns:a16="http://schemas.microsoft.com/office/drawing/2014/main" id="{ED6466FA-E21B-1B6D-B95C-A900CB30DF6F}"/>
                </a:ext>
              </a:extLst>
            </p:cNvPr>
            <p:cNvSpPr/>
            <p:nvPr/>
          </p:nvSpPr>
          <p:spPr>
            <a:xfrm rot="5400000">
              <a:off x="6030107" y="5816457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grpFill/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4C80B-444C-F9B7-B030-6CF14C8D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909" y="1975871"/>
            <a:ext cx="10512125" cy="4491957"/>
          </a:xfrm>
          <a:noFill/>
        </p:spPr>
        <p:txBody>
          <a:bodyPr>
            <a:noAutofit/>
          </a:bodyPr>
          <a:lstStyle/>
          <a:p>
            <a:pPr marL="401822" indent="-401822" algn="just">
              <a:buFont typeface="Calibri" panose="020F0502020204030204" pitchFamily="34" charset="0"/>
              <a:buChar char="→"/>
              <a:defRPr/>
            </a:pPr>
            <a:r>
              <a:rPr lang="lv-LV" sz="2531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Uz lietotāju vērsta datu pārvaldība, kas nodrošina informācijas uzkrāšanu un analītikas kapacitāti datos balstītu lēmumu pieņemšanai </a:t>
            </a:r>
            <a:r>
              <a:rPr lang="lv-LV" sz="2531" dirty="0" err="1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cilvēkkapitāla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 attīstības un pieejamības </a:t>
            </a:r>
            <a:r>
              <a:rPr lang="lv-LV" sz="2531" dirty="0" err="1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rīcībpolitikas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 izstrādei un īstenošanai</a:t>
            </a:r>
          </a:p>
          <a:p>
            <a:pPr algn="just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defRPr/>
            </a:pPr>
            <a:r>
              <a:rPr lang="lv-LV" sz="2531" u="sng" dirty="0">
                <a:latin typeface="+mj-lt"/>
                <a:ea typeface="Calibri"/>
                <a:cs typeface="Calibri Light"/>
              </a:rPr>
              <a:t>REZULTATĪVIE RĀDĪTĀJI (2027)</a:t>
            </a:r>
          </a:p>
          <a:p>
            <a:pPr marL="522368" indent="-522368" algn="just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Informācijas bāzes paplašināšana </a:t>
            </a:r>
            <a:r>
              <a:rPr lang="lv-LV" sz="2531" b="0" dirty="0" err="1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cilvēkkapitāla</a:t>
            </a:r>
            <a:r>
              <a:rPr lang="lv-LV" sz="2531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 politikas veidošanai</a:t>
            </a:r>
          </a:p>
          <a:p>
            <a:pPr marL="522368" indent="-522368" algn="just">
              <a:buFont typeface="Wingdings" panose="05000000000000000000" pitchFamily="2" charset="2"/>
              <a:buChar char="q"/>
              <a:defRPr/>
            </a:pPr>
            <a:r>
              <a:rPr lang="lv-LV" sz="2531" b="0" dirty="0" err="1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Cilvēkkapitāla</a:t>
            </a:r>
            <a:r>
              <a:rPr lang="lv-LV" sz="2531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 attīstības stratēģijas monitoringa sistēmas izveide un ieviešana</a:t>
            </a:r>
          </a:p>
          <a:p>
            <a:pPr marL="522368" indent="-522368" algn="just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Darba tirgus vidēja un ilgtermiņa prognožu izstrāde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06 DATOS BALSTĪTI LĒMUMI</a:t>
            </a:r>
            <a:endParaRPr lang="en-US"/>
          </a:p>
        </p:txBody>
      </p:sp>
      <p:pic>
        <p:nvPicPr>
          <p:cNvPr id="4" name="Picture 3" descr="Data - Free business icons">
            <a:extLst>
              <a:ext uri="{FF2B5EF4-FFF2-40B4-BE49-F238E27FC236}">
                <a16:creationId xmlns:a16="http://schemas.microsoft.com/office/drawing/2014/main" id="{89829F42-C8DF-0993-6734-1348E11A6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65" y="591782"/>
            <a:ext cx="1005219" cy="96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12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07 PĀRVALDĪBA</a:t>
            </a:r>
            <a:endParaRPr lang="en-US"/>
          </a:p>
        </p:txBody>
      </p:sp>
      <p:pic>
        <p:nvPicPr>
          <p:cNvPr id="4" name="Picture 3" descr="Corporate Governance Icons - Free SVG &amp; PNG Corporate Governance Images -  Noun Project">
            <a:extLst>
              <a:ext uri="{FF2B5EF4-FFF2-40B4-BE49-F238E27FC236}">
                <a16:creationId xmlns:a16="http://schemas.microsoft.com/office/drawing/2014/main" id="{4F83DC55-7266-8413-5C0E-190929D70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06" y="590561"/>
            <a:ext cx="1024997" cy="9627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99681-B53E-37E5-E79F-80B88E09438C}"/>
              </a:ext>
            </a:extLst>
          </p:cNvPr>
          <p:cNvSpPr txBox="1"/>
          <p:nvPr/>
        </p:nvSpPr>
        <p:spPr>
          <a:xfrm>
            <a:off x="2089286" y="1870603"/>
            <a:ext cx="8502326" cy="3801648"/>
          </a:xfrm>
          <a:prstGeom prst="rect">
            <a:avLst/>
          </a:prstGeom>
          <a:noFill/>
        </p:spPr>
        <p:txBody>
          <a:bodyPr wrap="square" lIns="64292" tIns="32146" rIns="64292" bIns="32146" rtlCol="0" anchor="t">
            <a:spAutoFit/>
          </a:bodyPr>
          <a:lstStyle/>
          <a:p>
            <a:pPr marL="457200" indent="-457200" defTabSz="410751" hangingPunct="0">
              <a:buFont typeface="Calibri" panose="020F0502020204030204" pitchFamily="34" charset="0"/>
              <a:buChar char="→"/>
            </a:pPr>
            <a:r>
              <a:rPr lang="lv-LV" sz="2812" b="1" dirty="0">
                <a:solidFill>
                  <a:schemeClr val="tx2"/>
                </a:solidFill>
                <a:latin typeface="Verdana"/>
                <a:ea typeface="Calibri" panose="020F0502020204030204" pitchFamily="34" charset="0"/>
                <a:cs typeface="Calibri Light" panose="020F0302020204030204" pitchFamily="34" charset="0"/>
                <a:sym typeface="Helvetica Neue"/>
              </a:rPr>
              <a:t>Saskaņota starpresoru sadarbība un koordinēta nepieciešamo darba tirgus pārkārtojumu plānošana, izstrāde, ieviešana un uzraudzība</a:t>
            </a:r>
          </a:p>
          <a:p>
            <a:pPr marL="457200" indent="-457200" defTabSz="410751" hangingPunct="0">
              <a:buFont typeface="Calibri" panose="020F0502020204030204" pitchFamily="34" charset="0"/>
              <a:buChar char="→"/>
            </a:pPr>
            <a:endParaRPr lang="lv-LV" sz="2812" b="1" kern="0" dirty="0">
              <a:solidFill>
                <a:schemeClr val="tx2"/>
              </a:solidFill>
              <a:latin typeface="Verdana"/>
              <a:cs typeface="Calibri Light" panose="020F0302020204030204" pitchFamily="34" charset="0"/>
              <a:sym typeface="Helvetica Neue"/>
            </a:endParaRPr>
          </a:p>
          <a:p>
            <a:pPr marL="0" marR="0" lvl="0" indent="0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531" b="1" i="0" u="sng" strike="noStrike" kern="1200" cap="none" spc="0" normalizeH="0" baseline="0" noProof="0" dirty="0">
                <a:ln>
                  <a:noFill/>
                </a:ln>
                <a:solidFill>
                  <a:srgbClr val="00859B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REZULTATĪVIE RĀDĪTĀJI (2027)</a:t>
            </a:r>
          </a:p>
          <a:p>
            <a:pPr marL="522368" marR="0" lvl="0" indent="-522368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531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Izveidota apvienotā apmācību komisija</a:t>
            </a:r>
          </a:p>
          <a:p>
            <a:pPr defTabSz="410751" hangingPunct="0"/>
            <a:endParaRPr lang="en-US" sz="1687" b="1" kern="0" dirty="0">
              <a:solidFill>
                <a:schemeClr val="tx2"/>
              </a:solidFill>
              <a:latin typeface="Helvetica Neue"/>
              <a:sym typeface="Helvetica Neue"/>
            </a:endParaRPr>
          </a:p>
          <a:p>
            <a:pPr marL="241093" indent="-241093" defTabSz="410751" hangingPunct="0">
              <a:buFont typeface="Arial" panose="020B0604020202020204" pitchFamily="34" charset="0"/>
              <a:buChar char="•"/>
            </a:pPr>
            <a:endParaRPr lang="lv-LV" sz="2812" b="1" kern="0" dirty="0">
              <a:solidFill>
                <a:srgbClr val="4CA9B9">
                  <a:lumMod val="75000"/>
                </a:srgbClr>
              </a:solidFill>
              <a:latin typeface="Verdana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F9CE7-5931-C952-4E59-5AC20BD5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2" y="1764581"/>
            <a:ext cx="1579001" cy="4852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FE0EE-E2B1-4A17-F592-6896962E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434" y="1926372"/>
            <a:ext cx="1865538" cy="4706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02F14-C8F5-305A-52F7-A86BB3CCF3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5896" y="5884808"/>
            <a:ext cx="752529" cy="738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C1833-D0AC-58BD-0F59-5C632F4A9D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2323" y="5922318"/>
            <a:ext cx="697977" cy="685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784C9-0A45-ED5A-6784-88B253C8795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2971" y="5903858"/>
            <a:ext cx="779629" cy="713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5B470-099A-80A3-08EA-3F7ADB9A2F0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8167" y="5868054"/>
            <a:ext cx="779629" cy="720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8FBE18-A909-E498-7CB6-B315B689A04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0635" y="5864731"/>
            <a:ext cx="779629" cy="779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68E5F-BEC5-F4E7-0EFB-AA52D591472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962060" y="5884807"/>
            <a:ext cx="704035" cy="704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27124F-0596-BFEE-090A-8EA9197C278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99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70572" y="5864731"/>
            <a:ext cx="704035" cy="7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sz="4000" b="1" dirty="0">
                <a:solidFill>
                  <a:srgbClr val="3A7C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RĪCĪBAS VIRZIENI</a:t>
            </a:r>
            <a:endParaRPr lang="en-US" sz="4000" b="1" dirty="0">
              <a:solidFill>
                <a:srgbClr val="3A7C8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11C7CE7-AC17-4828-A3FF-CF8A8CCE665B}"/>
              </a:ext>
            </a:extLst>
          </p:cNvPr>
          <p:cNvGrpSpPr/>
          <p:nvPr/>
        </p:nvGrpSpPr>
        <p:grpSpPr>
          <a:xfrm>
            <a:off x="3347043" y="4982826"/>
            <a:ext cx="1080051" cy="1452483"/>
            <a:chOff x="5823708" y="3105088"/>
            <a:chExt cx="1330902" cy="1789834"/>
          </a:xfrm>
        </p:grpSpPr>
        <p:sp>
          <p:nvSpPr>
            <p:cNvPr id="4" name="Graphic 22">
              <a:extLst>
                <a:ext uri="{FF2B5EF4-FFF2-40B4-BE49-F238E27FC236}">
                  <a16:creationId xmlns:a16="http://schemas.microsoft.com/office/drawing/2014/main" id="{EF03A77D-128B-44C5-B9DF-5FC1A6D3CB2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901122F-75CE-4227-8000-20AE9C136401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10694A2-92AE-46F3-80D3-1ABA574D3998}"/>
              </a:ext>
            </a:extLst>
          </p:cNvPr>
          <p:cNvGrpSpPr/>
          <p:nvPr/>
        </p:nvGrpSpPr>
        <p:grpSpPr>
          <a:xfrm>
            <a:off x="3629197" y="3650763"/>
            <a:ext cx="1080051" cy="1452483"/>
            <a:chOff x="5823708" y="3105088"/>
            <a:chExt cx="1330902" cy="1789834"/>
          </a:xfrm>
        </p:grpSpPr>
        <p:sp>
          <p:nvSpPr>
            <p:cNvPr id="7" name="Graphic 22">
              <a:extLst>
                <a:ext uri="{FF2B5EF4-FFF2-40B4-BE49-F238E27FC236}">
                  <a16:creationId xmlns:a16="http://schemas.microsoft.com/office/drawing/2014/main" id="{72E76395-0AE1-4FF1-81EE-3AF276127DF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768B2C77-634B-488A-98CA-BAC66A7D9562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E1BDE67-3B43-4188-97D7-30EDA7C8B19C}"/>
              </a:ext>
            </a:extLst>
          </p:cNvPr>
          <p:cNvGrpSpPr/>
          <p:nvPr/>
        </p:nvGrpSpPr>
        <p:grpSpPr>
          <a:xfrm>
            <a:off x="4619886" y="2520721"/>
            <a:ext cx="1080051" cy="1452483"/>
            <a:chOff x="5823708" y="3105088"/>
            <a:chExt cx="1330902" cy="1789834"/>
          </a:xfrm>
          <a:solidFill>
            <a:srgbClr val="0099CC"/>
          </a:solidFill>
        </p:grpSpPr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B6D57405-5111-421C-B7D6-054B004A964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grpFill/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BB220955-501E-46E1-ACD3-461E5413B3EA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257DCA5-043F-4F6F-A6C8-A0BAEC73094B}"/>
              </a:ext>
            </a:extLst>
          </p:cNvPr>
          <p:cNvGrpSpPr/>
          <p:nvPr/>
        </p:nvGrpSpPr>
        <p:grpSpPr>
          <a:xfrm>
            <a:off x="7601464" y="3805410"/>
            <a:ext cx="1080051" cy="1452483"/>
            <a:chOff x="5823708" y="3105088"/>
            <a:chExt cx="1330902" cy="17898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E56A2364-0F0F-4786-8287-2FC5E79DEF1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grpFill/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21491D0-352E-4F0A-9C6C-C3D2E47D45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0633F0F-F5E6-40F5-B189-6F27019A621F}"/>
              </a:ext>
            </a:extLst>
          </p:cNvPr>
          <p:cNvGrpSpPr/>
          <p:nvPr/>
        </p:nvGrpSpPr>
        <p:grpSpPr>
          <a:xfrm>
            <a:off x="7835909" y="5114596"/>
            <a:ext cx="1080051" cy="1452483"/>
            <a:chOff x="5823708" y="3105088"/>
            <a:chExt cx="1330902" cy="1789834"/>
          </a:xfrm>
        </p:grpSpPr>
        <p:sp>
          <p:nvSpPr>
            <p:cNvPr id="16" name="Graphic 22">
              <a:extLst>
                <a:ext uri="{FF2B5EF4-FFF2-40B4-BE49-F238E27FC236}">
                  <a16:creationId xmlns:a16="http://schemas.microsoft.com/office/drawing/2014/main" id="{502DDFA0-4D4C-4B61-BF0C-386F3476946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81776B8-A705-4DA1-9193-1F151CA3D0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9CF003F7-FACC-4240-83D4-02A6AD871A8D}"/>
              </a:ext>
            </a:extLst>
          </p:cNvPr>
          <p:cNvGrpSpPr/>
          <p:nvPr/>
        </p:nvGrpSpPr>
        <p:grpSpPr>
          <a:xfrm>
            <a:off x="4377130" y="3800049"/>
            <a:ext cx="3465842" cy="3465842"/>
            <a:chOff x="1239645" y="3034337"/>
            <a:chExt cx="3046468" cy="3046468"/>
          </a:xfrm>
        </p:grpSpPr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2CCCC937-3B9B-4D3D-8078-AF4C23E3FF8F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id="{5311C3CF-9547-4A22-8799-B3733671E8A6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rgbClr val="008080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40">
                <a:extLst>
                  <a:ext uri="{FF2B5EF4-FFF2-40B4-BE49-F238E27FC236}">
                    <a16:creationId xmlns:a16="http://schemas.microsoft.com/office/drawing/2014/main" id="{BB080A79-F953-416B-9FD4-A0FA792D1200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id="{1A973CC0-4625-486B-B3CE-8E3ACDF7003F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D23072CC-F9A7-473A-A71B-69C9794F9213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32" name="Block Arc 49">
                  <a:extLst>
                    <a:ext uri="{FF2B5EF4-FFF2-40B4-BE49-F238E27FC236}">
                      <a16:creationId xmlns:a16="http://schemas.microsoft.com/office/drawing/2014/main" id="{6C4E68B8-02B7-46A7-AD9E-B13EBCEF2011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50">
                  <a:extLst>
                    <a:ext uri="{FF2B5EF4-FFF2-40B4-BE49-F238E27FC236}">
                      <a16:creationId xmlns:a16="http://schemas.microsoft.com/office/drawing/2014/main" id="{CBDDD35C-F21C-4CEB-8034-294170ED096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51">
                  <a:extLst>
                    <a:ext uri="{FF2B5EF4-FFF2-40B4-BE49-F238E27FC236}">
                      <a16:creationId xmlns:a16="http://schemas.microsoft.com/office/drawing/2014/main" id="{D9B39ACD-E4D7-485A-80C8-C27DE2BCA53A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52">
                  <a:extLst>
                    <a:ext uri="{FF2B5EF4-FFF2-40B4-BE49-F238E27FC236}">
                      <a16:creationId xmlns:a16="http://schemas.microsoft.com/office/drawing/2014/main" id="{62550D71-8EC5-4516-A03A-D830EA5E6EDA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E3482C6E-AD35-4EB1-91C3-14B07879A44E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B5ADF088-EC68-4F7A-86E1-4C440C1A7494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30DD6775-B51D-4AC8-AE9D-B237190E7A66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A106991D-5222-4438-9B13-1E8FCC627B8F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C549D236-3FA2-4378-BD1A-52E541A8111F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77B0945-7E60-D11E-DF5B-E784E919FB8F}"/>
              </a:ext>
            </a:extLst>
          </p:cNvPr>
          <p:cNvGrpSpPr/>
          <p:nvPr/>
        </p:nvGrpSpPr>
        <p:grpSpPr>
          <a:xfrm>
            <a:off x="161385" y="1041484"/>
            <a:ext cx="11984101" cy="5626016"/>
            <a:chOff x="161385" y="1041484"/>
            <a:chExt cx="11984101" cy="5406279"/>
          </a:xfrm>
        </p:grpSpPr>
        <p:grpSp>
          <p:nvGrpSpPr>
            <p:cNvPr id="38" name="Group 24">
              <a:extLst>
                <a:ext uri="{FF2B5EF4-FFF2-40B4-BE49-F238E27FC236}">
                  <a16:creationId xmlns:a16="http://schemas.microsoft.com/office/drawing/2014/main" id="{155D92A6-9510-4609-ABFD-C1806DB074B8}"/>
                </a:ext>
              </a:extLst>
            </p:cNvPr>
            <p:cNvGrpSpPr/>
            <p:nvPr/>
          </p:nvGrpSpPr>
          <p:grpSpPr>
            <a:xfrm>
              <a:off x="7600353" y="2431798"/>
              <a:ext cx="4429723" cy="1815172"/>
              <a:chOff x="4969797" y="1391653"/>
              <a:chExt cx="1863180" cy="202725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AA48F1-AE70-4E21-8178-4BEEE5469B5A}"/>
                  </a:ext>
                </a:extLst>
              </p:cNvPr>
              <p:cNvSpPr txBox="1"/>
              <p:nvPr/>
            </p:nvSpPr>
            <p:spPr>
              <a:xfrm>
                <a:off x="4969797" y="1391653"/>
                <a:ext cx="1863180" cy="6531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lv-LV" altLang="ko-KR" b="1" dirty="0">
                    <a:solidFill>
                      <a:srgbClr val="006699"/>
                    </a:solidFill>
                    <a:cs typeface="Arial" pitchFamily="34" charset="0"/>
                  </a:rPr>
                  <a:t>05</a:t>
                </a:r>
                <a:r>
                  <a:rPr lang="lv-LV" altLang="ko-KR" sz="1400" b="1" dirty="0">
                    <a:solidFill>
                      <a:srgbClr val="006699"/>
                    </a:solidFill>
                    <a:cs typeface="Arial" pitchFamily="34" charset="0"/>
                  </a:rPr>
                  <a:t> ATBALTS UZŅĒMĒJU UZŅĒMĪGUMAM</a:t>
                </a:r>
              </a:p>
              <a:p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AA596F-CE10-462B-9AAA-C946BD20111F}"/>
                  </a:ext>
                </a:extLst>
              </p:cNvPr>
              <p:cNvSpPr txBox="1"/>
              <p:nvPr/>
            </p:nvSpPr>
            <p:spPr>
              <a:xfrm>
                <a:off x="4969797" y="1872091"/>
                <a:ext cx="1863180" cy="154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IIN sistēmas/regulējuma izmaiņas uzņēmēju atbalstam;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Atbalsta pieejamība uzņēmējiem pārkvalificēšanās iespējām, zināšanu kapacitātes celšanai;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Darba tirgus sistēmas izveide (</a:t>
                </a:r>
                <a:r>
                  <a:rPr lang="lv-LV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cilvēkkapitāla</a:t>
                </a: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pieejamības paaugstināšana</a:t>
                </a:r>
              </a:p>
              <a:p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33">
              <a:extLst>
                <a:ext uri="{FF2B5EF4-FFF2-40B4-BE49-F238E27FC236}">
                  <a16:creationId xmlns:a16="http://schemas.microsoft.com/office/drawing/2014/main" id="{7FB26B38-45F8-4C83-BBAA-382C354B709A}"/>
                </a:ext>
              </a:extLst>
            </p:cNvPr>
            <p:cNvGrpSpPr/>
            <p:nvPr/>
          </p:nvGrpSpPr>
          <p:grpSpPr>
            <a:xfrm>
              <a:off x="8720510" y="3988134"/>
              <a:ext cx="3424976" cy="1667770"/>
              <a:chOff x="5032580" y="1404407"/>
              <a:chExt cx="1863180" cy="186263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A1EECD-7EB0-428F-A297-2C3A5722D17B}"/>
                  </a:ext>
                </a:extLst>
              </p:cNvPr>
              <p:cNvSpPr txBox="1"/>
              <p:nvPr/>
            </p:nvSpPr>
            <p:spPr>
              <a:xfrm>
                <a:off x="5091142" y="1404407"/>
                <a:ext cx="1741835" cy="6275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lv-LV" altLang="ko-KR" b="1" dirty="0">
                    <a:solidFill>
                      <a:srgbClr val="0099CC"/>
                    </a:solidFill>
                    <a:cs typeface="Arial" pitchFamily="34" charset="0"/>
                  </a:rPr>
                  <a:t>06 </a:t>
                </a:r>
                <a:r>
                  <a:rPr lang="lv-LV" altLang="ko-KR" sz="1400" b="1" dirty="0">
                    <a:solidFill>
                      <a:srgbClr val="0099CC"/>
                    </a:solidFill>
                    <a:cs typeface="Arial" pitchFamily="34" charset="0"/>
                  </a:rPr>
                  <a:t>DATOS BALSTĪTI LĒMUMI</a:t>
                </a:r>
              </a:p>
              <a:p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165DD-7B51-4898-B834-4C44E02869DC}"/>
                  </a:ext>
                </a:extLst>
              </p:cNvPr>
              <p:cNvSpPr txBox="1"/>
              <p:nvPr/>
            </p:nvSpPr>
            <p:spPr>
              <a:xfrm>
                <a:off x="5032580" y="1780636"/>
                <a:ext cx="1863180" cy="1486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ERAF projektu realizācija (VARAM)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Cilvēkkapitāla</a:t>
                </a: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attīstības monitoringa sistēmas izstrāde;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ES fondu programmu efektivitāte – mikro datu ieguve un analīze;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Starpinstitūciju sadarbība, darba tirgus pārkārtojumu trūkstošo elementu ieviešana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2">
              <a:extLst>
                <a:ext uri="{FF2B5EF4-FFF2-40B4-BE49-F238E27FC236}">
                  <a16:creationId xmlns:a16="http://schemas.microsoft.com/office/drawing/2014/main" id="{649C4592-82E2-4C1E-957A-8D16DFFCF745}"/>
                </a:ext>
              </a:extLst>
            </p:cNvPr>
            <p:cNvGrpSpPr/>
            <p:nvPr/>
          </p:nvGrpSpPr>
          <p:grpSpPr>
            <a:xfrm>
              <a:off x="8779149" y="5654035"/>
              <a:ext cx="2473943" cy="784119"/>
              <a:chOff x="4969796" y="1511960"/>
              <a:chExt cx="2006616" cy="87573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F02F5E-9350-42BF-A520-6BC094E83997}"/>
                  </a:ext>
                </a:extLst>
              </p:cNvPr>
              <p:cNvSpPr txBox="1"/>
              <p:nvPr/>
            </p:nvSpPr>
            <p:spPr>
              <a:xfrm>
                <a:off x="4969796" y="1511960"/>
                <a:ext cx="2006616" cy="4124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lv-LV" altLang="ko-KR" b="1" dirty="0">
                    <a:solidFill>
                      <a:srgbClr val="008080"/>
                    </a:solidFill>
                    <a:cs typeface="Arial" pitchFamily="34" charset="0"/>
                  </a:rPr>
                  <a:t>07</a:t>
                </a:r>
                <a:r>
                  <a:rPr lang="lv-LV" altLang="ko-KR" sz="1400" b="1" dirty="0">
                    <a:solidFill>
                      <a:srgbClr val="008080"/>
                    </a:solidFill>
                    <a:cs typeface="Arial" pitchFamily="34" charset="0"/>
                  </a:rPr>
                  <a:t> PĀRVALDĪBA</a:t>
                </a:r>
                <a:endParaRPr lang="ko-KR" altLang="en-US" sz="1400" b="1" dirty="0">
                  <a:solidFill>
                    <a:srgbClr val="008080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1AD590-CE44-4FCB-BD65-EBAB97F2F1DC}"/>
                  </a:ext>
                </a:extLst>
              </p:cNvPr>
              <p:cNvSpPr txBox="1"/>
              <p:nvPr/>
            </p:nvSpPr>
            <p:spPr>
              <a:xfrm>
                <a:off x="4969796" y="1872090"/>
                <a:ext cx="2006616" cy="5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Institucionālais ietvars lēmumu pieņemšanai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Group 24">
              <a:extLst>
                <a:ext uri="{FF2B5EF4-FFF2-40B4-BE49-F238E27FC236}">
                  <a16:creationId xmlns:a16="http://schemas.microsoft.com/office/drawing/2014/main" id="{11277C58-6115-4090-BD45-645135C97145}"/>
                </a:ext>
              </a:extLst>
            </p:cNvPr>
            <p:cNvGrpSpPr/>
            <p:nvPr/>
          </p:nvGrpSpPr>
          <p:grpSpPr>
            <a:xfrm flipH="1">
              <a:off x="1040808" y="2400733"/>
              <a:ext cx="3432106" cy="1184228"/>
              <a:chOff x="4969797" y="1271345"/>
              <a:chExt cx="1863180" cy="1322593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2C2D50A-89CD-4265-AF38-78411349B99F}"/>
                  </a:ext>
                </a:extLst>
              </p:cNvPr>
              <p:cNvSpPr txBox="1"/>
              <p:nvPr/>
            </p:nvSpPr>
            <p:spPr>
              <a:xfrm>
                <a:off x="4969797" y="1271345"/>
                <a:ext cx="1863180" cy="8937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lv-LV" altLang="ko-KR" b="1" dirty="0">
                    <a:solidFill>
                      <a:srgbClr val="006699"/>
                    </a:solidFill>
                    <a:cs typeface="Arial" pitchFamily="34" charset="0"/>
                  </a:rPr>
                  <a:t>03 </a:t>
                </a:r>
                <a:r>
                  <a:rPr lang="lv-LV" altLang="ko-KR" sz="1400" b="1" dirty="0">
                    <a:solidFill>
                      <a:srgbClr val="006699"/>
                    </a:solidFill>
                    <a:cs typeface="Arial" pitchFamily="34" charset="0"/>
                  </a:rPr>
                  <a:t>AUGSTI KVALIFICĒTU DARBINIEKU PIESAISTE</a:t>
                </a:r>
              </a:p>
              <a:p>
                <a:pPr algn="r"/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F79B07-A291-457E-A12A-184ADCD7444E}"/>
                  </a:ext>
                </a:extLst>
              </p:cNvPr>
              <p:cNvSpPr txBox="1"/>
              <p:nvPr/>
            </p:nvSpPr>
            <p:spPr>
              <a:xfrm>
                <a:off x="4969797" y="1872090"/>
                <a:ext cx="1863180" cy="72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Darbaspēka imigrācijas procesa pilnveide;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Remigrācijas</a:t>
                </a: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nosacījumu pilnveidošana;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Ārvalstu studentu piesaiste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oup 33">
              <a:extLst>
                <a:ext uri="{FF2B5EF4-FFF2-40B4-BE49-F238E27FC236}">
                  <a16:creationId xmlns:a16="http://schemas.microsoft.com/office/drawing/2014/main" id="{9312FCFD-70DB-4E98-80A8-78EFFDB44285}"/>
                </a:ext>
              </a:extLst>
            </p:cNvPr>
            <p:cNvGrpSpPr/>
            <p:nvPr/>
          </p:nvGrpSpPr>
          <p:grpSpPr>
            <a:xfrm flipH="1">
              <a:off x="161924" y="3673670"/>
              <a:ext cx="3570857" cy="1544242"/>
              <a:chOff x="4964703" y="1391653"/>
              <a:chExt cx="1868274" cy="172467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5B3188-4737-4AAE-8D36-3BD7D613AE38}"/>
                  </a:ext>
                </a:extLst>
              </p:cNvPr>
              <p:cNvSpPr txBox="1"/>
              <p:nvPr/>
            </p:nvSpPr>
            <p:spPr>
              <a:xfrm>
                <a:off x="4969797" y="1391653"/>
                <a:ext cx="1863180" cy="6531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lv-LV" altLang="ko-KR" b="1" dirty="0">
                    <a:solidFill>
                      <a:srgbClr val="0099CC"/>
                    </a:solidFill>
                    <a:cs typeface="Arial" pitchFamily="34" charset="0"/>
                  </a:rPr>
                  <a:t>02</a:t>
                </a:r>
                <a:r>
                  <a:rPr lang="lv-LV" altLang="ko-KR" sz="1400" b="1" dirty="0">
                    <a:solidFill>
                      <a:srgbClr val="0099CC"/>
                    </a:solidFill>
                    <a:cs typeface="Arial" pitchFamily="34" charset="0"/>
                  </a:rPr>
                  <a:t> DARBA TIRGUS PAPLAŠINĀŠANA</a:t>
                </a:r>
              </a:p>
              <a:p>
                <a:pPr algn="r"/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EA2E47-B60B-4330-A1C1-563C7EE1731E}"/>
                  </a:ext>
                </a:extLst>
              </p:cNvPr>
              <p:cNvSpPr txBox="1"/>
              <p:nvPr/>
            </p:nvSpPr>
            <p:spPr>
              <a:xfrm>
                <a:off x="4964703" y="1775750"/>
                <a:ext cx="1863180" cy="134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Verdana" panose="020B0604030504040204" pitchFamily="34" charset="0"/>
                    <a:cs typeface="Arial" pitchFamily="34" charset="0"/>
                  </a:rPr>
                  <a:t>Darbaspēka mobilitāte un mājokļu pieejamība;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Verdana" panose="020B0604030504040204" pitchFamily="34" charset="0"/>
                    <a:cs typeface="Arial" pitchFamily="34" charset="0"/>
                  </a:rPr>
                  <a:t>Ekonomiski neaktīvo iedzīvotāju grupu motivācija un iesaiste darba tirgū;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Verdana" panose="020B0604030504040204" pitchFamily="34" charset="0"/>
                    <a:cs typeface="Arial" pitchFamily="34" charset="0"/>
                  </a:rPr>
                  <a:t>Darbaspēka novecošanās tendences un veselīga darba vide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3" name="Group 42">
              <a:extLst>
                <a:ext uri="{FF2B5EF4-FFF2-40B4-BE49-F238E27FC236}">
                  <a16:creationId xmlns:a16="http://schemas.microsoft.com/office/drawing/2014/main" id="{45EE4C61-07E8-442D-9E32-941911E0605E}"/>
                </a:ext>
              </a:extLst>
            </p:cNvPr>
            <p:cNvGrpSpPr/>
            <p:nvPr/>
          </p:nvGrpSpPr>
          <p:grpSpPr>
            <a:xfrm flipH="1">
              <a:off x="161385" y="5078869"/>
              <a:ext cx="3185657" cy="1368894"/>
              <a:chOff x="4969796" y="1271345"/>
              <a:chExt cx="2006616" cy="152883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347883-F2CE-4F9B-ABCE-EB8B39DAF035}"/>
                  </a:ext>
                </a:extLst>
              </p:cNvPr>
              <p:cNvSpPr txBox="1"/>
              <p:nvPr/>
            </p:nvSpPr>
            <p:spPr>
              <a:xfrm>
                <a:off x="4969796" y="1271345"/>
                <a:ext cx="2006616" cy="8937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lv-LV" altLang="ko-KR" b="1" dirty="0">
                    <a:solidFill>
                      <a:srgbClr val="008080"/>
                    </a:solidFill>
                    <a:cs typeface="Arial" pitchFamily="34" charset="0"/>
                  </a:rPr>
                  <a:t>01</a:t>
                </a:r>
                <a:r>
                  <a:rPr lang="lv-LV" altLang="ko-KR" sz="1400" b="1" dirty="0">
                    <a:solidFill>
                      <a:srgbClr val="008080"/>
                    </a:solidFill>
                    <a:cs typeface="Arial" pitchFamily="34" charset="0"/>
                  </a:rPr>
                  <a:t> FORMĀLĀ IZGLĪTĪBA UN STEM PRASMES</a:t>
                </a:r>
              </a:p>
              <a:p>
                <a:pPr algn="r"/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700D-1460-4EE3-89ED-80F665494D79}"/>
                  </a:ext>
                </a:extLst>
              </p:cNvPr>
              <p:cNvSpPr txBox="1"/>
              <p:nvPr/>
            </p:nvSpPr>
            <p:spPr>
              <a:xfrm>
                <a:off x="4969796" y="1872090"/>
                <a:ext cx="2006616" cy="9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Darba devēju līdzdalības palielināšana;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Kvalitātes un pārvaldības stiprināšana;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Finansiāla atbalsta sistēmas pilnveide;</a:t>
                </a:r>
              </a:p>
              <a:p>
                <a:pPr marL="171450" indent="-171450" algn="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STEM mācību materiālu nodrošināšana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24">
              <a:extLst>
                <a:ext uri="{FF2B5EF4-FFF2-40B4-BE49-F238E27FC236}">
                  <a16:creationId xmlns:a16="http://schemas.microsoft.com/office/drawing/2014/main" id="{413EBAE6-ABDC-9896-6896-1E86268E4236}"/>
                </a:ext>
              </a:extLst>
            </p:cNvPr>
            <p:cNvGrpSpPr/>
            <p:nvPr/>
          </p:nvGrpSpPr>
          <p:grpSpPr>
            <a:xfrm>
              <a:off x="3764237" y="1041484"/>
              <a:ext cx="4533979" cy="1368894"/>
              <a:chOff x="4969796" y="1271346"/>
              <a:chExt cx="1863181" cy="1528835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9F3473F-B1B1-CA3E-C0EE-5970E10CB107}"/>
                  </a:ext>
                </a:extLst>
              </p:cNvPr>
              <p:cNvSpPr txBox="1"/>
              <p:nvPr/>
            </p:nvSpPr>
            <p:spPr>
              <a:xfrm>
                <a:off x="4969796" y="1271346"/>
                <a:ext cx="1863180" cy="8937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lv-LV" altLang="ko-KR" b="1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04</a:t>
                </a:r>
                <a:r>
                  <a:rPr lang="lv-LV" altLang="ko-KR" sz="1400" b="1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 PIEAUGUŠO IZGLĪTĪBAS MĀCĪBU PIEDĀVĀJUMS UN KVALITĀTE, PRASMES</a:t>
                </a:r>
              </a:p>
              <a:p>
                <a:pPr algn="ctr"/>
                <a:endParaRPr lang="ko-KR" altLang="en-US" sz="1400" b="1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91DD40-49D8-584D-3257-091FB50DE028}"/>
                  </a:ext>
                </a:extLst>
              </p:cNvPr>
              <p:cNvSpPr txBox="1"/>
              <p:nvPr/>
            </p:nvSpPr>
            <p:spPr>
              <a:xfrm>
                <a:off x="4969797" y="1872090"/>
                <a:ext cx="1863180" cy="92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Mūžizglītības kultūras veidošana sabiedrībā; 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Darbinieku </a:t>
                </a:r>
                <a:r>
                  <a:rPr lang="lv-LV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pārkvalifikācijas</a:t>
                </a: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programmas;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§"/>
                </a:pPr>
                <a:r>
                  <a:rPr lang="lv-LV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Digitālās prasmes visiem līmeņiem, pamata prasmju fokuss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10">
            <a:extLst>
              <a:ext uri="{FF2B5EF4-FFF2-40B4-BE49-F238E27FC236}">
                <a16:creationId xmlns:a16="http://schemas.microsoft.com/office/drawing/2014/main" id="{3AEBA521-D363-6583-772D-34008F1F5A7F}"/>
              </a:ext>
            </a:extLst>
          </p:cNvPr>
          <p:cNvGrpSpPr/>
          <p:nvPr/>
        </p:nvGrpSpPr>
        <p:grpSpPr>
          <a:xfrm>
            <a:off x="6551552" y="2591292"/>
            <a:ext cx="1080051" cy="1452483"/>
            <a:chOff x="5823708" y="3105088"/>
            <a:chExt cx="1330902" cy="1789834"/>
          </a:xfrm>
          <a:solidFill>
            <a:srgbClr val="0099CC"/>
          </a:solidFill>
        </p:grpSpPr>
        <p:sp>
          <p:nvSpPr>
            <p:cNvPr id="60" name="Graphic 22">
              <a:extLst>
                <a:ext uri="{FF2B5EF4-FFF2-40B4-BE49-F238E27FC236}">
                  <a16:creationId xmlns:a16="http://schemas.microsoft.com/office/drawing/2014/main" id="{822417A9-4B12-EC2A-DB59-ABCCE3D56BEA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grpFill/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A6165C76-AABF-616A-E536-8D01DF7ABEAE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077B4693-B564-D52B-E537-66A7C8DA98C5}"/>
              </a:ext>
            </a:extLst>
          </p:cNvPr>
          <p:cNvGrpSpPr/>
          <p:nvPr/>
        </p:nvGrpSpPr>
        <p:grpSpPr>
          <a:xfrm>
            <a:off x="5570094" y="2128700"/>
            <a:ext cx="1080051" cy="1452483"/>
            <a:chOff x="5823708" y="3105088"/>
            <a:chExt cx="1330902" cy="17898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4" name="Graphic 22">
              <a:extLst>
                <a:ext uri="{FF2B5EF4-FFF2-40B4-BE49-F238E27FC236}">
                  <a16:creationId xmlns:a16="http://schemas.microsoft.com/office/drawing/2014/main" id="{12B28EA0-D65F-BE29-7C48-038B9F4EA085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rgbClr val="00CC99"/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F35EB2F9-0F88-D65C-7E24-5391603B4E9B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80"/>
                </a:solidFill>
              </a:endParaRPr>
            </a:p>
          </p:txBody>
        </p:sp>
      </p:grpSp>
      <p:sp>
        <p:nvSpPr>
          <p:cNvPr id="22" name="Rectangle 9">
            <a:extLst>
              <a:ext uri="{FF2B5EF4-FFF2-40B4-BE49-F238E27FC236}">
                <a16:creationId xmlns:a16="http://schemas.microsoft.com/office/drawing/2014/main" id="{97F68805-EAD3-43B8-A113-F501FA2D6763}"/>
              </a:ext>
            </a:extLst>
          </p:cNvPr>
          <p:cNvSpPr/>
          <p:nvPr/>
        </p:nvSpPr>
        <p:spPr>
          <a:xfrm>
            <a:off x="5961127" y="2454719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026" name="Picture 2" descr="Stem - Free technology icons">
            <a:extLst>
              <a:ext uri="{FF2B5EF4-FFF2-40B4-BE49-F238E27FC236}">
                <a16:creationId xmlns:a16="http://schemas.microsoft.com/office/drawing/2014/main" id="{815F3BC1-5C61-4A28-5F26-7EA30A4F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2" y="5314273"/>
            <a:ext cx="327171" cy="3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9553CA8-5457-EFE1-FDCA-E4F4E813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75544" y="2836351"/>
            <a:ext cx="356194" cy="326234"/>
          </a:xfrm>
          <a:prstGeom prst="rect">
            <a:avLst/>
          </a:prstGeom>
        </p:spPr>
      </p:pic>
      <p:pic>
        <p:nvPicPr>
          <p:cNvPr id="1028" name="Picture 4" descr="Corporate Governance Icons - Free SVG &amp; PNG Corporate Governance Images -  Noun Project">
            <a:extLst>
              <a:ext uri="{FF2B5EF4-FFF2-40B4-BE49-F238E27FC236}">
                <a16:creationId xmlns:a16="http://schemas.microsoft.com/office/drawing/2014/main" id="{A32AFEBB-3191-6DB4-931F-96075BE7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38" y="5474530"/>
            <a:ext cx="309847" cy="3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felong Learning Icons - Free SVG &amp; PNG Lifelong Learning Images - Noun  Project">
            <a:extLst>
              <a:ext uri="{FF2B5EF4-FFF2-40B4-BE49-F238E27FC236}">
                <a16:creationId xmlns:a16="http://schemas.microsoft.com/office/drawing/2014/main" id="{EFEE85DD-4E17-ECB3-C80D-1EFD97BD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77" y="2902535"/>
            <a:ext cx="374066" cy="3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a - Free business icons">
            <a:extLst>
              <a:ext uri="{FF2B5EF4-FFF2-40B4-BE49-F238E27FC236}">
                <a16:creationId xmlns:a16="http://schemas.microsoft.com/office/drawing/2014/main" id="{564AE974-FD5E-004D-A482-110AAD53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67" y="4167326"/>
            <a:ext cx="348214" cy="3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, demand, market, marketing, labor demand, labour demand, market  demand icon - Download on Iconfinder">
            <a:extLst>
              <a:ext uri="{FF2B5EF4-FFF2-40B4-BE49-F238E27FC236}">
                <a16:creationId xmlns:a16="http://schemas.microsoft.com/office/drawing/2014/main" id="{99B47FF7-EFF9-E95F-A747-78F94B6C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47" y="3978105"/>
            <a:ext cx="338689" cy="3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CC0F7-F1F0-F043-83D4-61A799580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solidFill>
                  <a:srgbClr val="008080"/>
                </a:solidFill>
              </a:rPr>
              <a:t>Paldies par uzmanību</a:t>
            </a:r>
            <a:endParaRPr lang="en-LV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0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 screen">
            <a:extLst>
              <a:ext uri="{FF2B5EF4-FFF2-40B4-BE49-F238E27FC236}">
                <a16:creationId xmlns:a16="http://schemas.microsoft.com/office/drawing/2014/main" id="{E068B7C8-B504-B519-2D4B-872990C3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0" y="349346"/>
            <a:ext cx="5543374" cy="6159307"/>
          </a:xfrm>
          <a:prstGeom prst="rect">
            <a:avLst/>
          </a:prstGeom>
          <a:noFill/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7EB72E4-76E5-AF23-8E08-7DB581A77841}"/>
              </a:ext>
            </a:extLst>
          </p:cNvPr>
          <p:cNvSpPr txBox="1"/>
          <p:nvPr/>
        </p:nvSpPr>
        <p:spPr>
          <a:xfrm>
            <a:off x="685799" y="1262129"/>
            <a:ext cx="5029701" cy="30195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4292" tIns="32146" rIns="64292" bIns="3214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Nodrošināt</a:t>
            </a:r>
            <a:r>
              <a:rPr lang="lv-LV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koordinēt</a:t>
            </a:r>
            <a:r>
              <a:rPr lang="lv-LV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cilvēkkapitāla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jautājumu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pārvaldīb</a:t>
            </a:r>
            <a:r>
              <a:rPr lang="lv-LV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,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sekmējot</a:t>
            </a:r>
            <a:r>
              <a:rPr lang="lv-LV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darbaspēka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piedāvājum</a:t>
            </a:r>
            <a:r>
              <a:rPr lang="lv-LV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pielāgošanos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nākotnes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darba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tirgus</a:t>
            </a:r>
            <a:r>
              <a:rPr lang="en-US" sz="3200" b="1" i="1" kern="0" dirty="0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  <a:r>
              <a:rPr lang="en-US" sz="3200" b="1" i="1" kern="0" dirty="0" err="1">
                <a:solidFill>
                  <a:schemeClr val="accent2">
                    <a:lumMod val="50000"/>
                  </a:schemeClr>
                </a:solidFill>
                <a:latin typeface="Helvetica Neue"/>
                <a:sym typeface="Helvetica Neue"/>
              </a:rPr>
              <a:t>vajadzībām</a:t>
            </a:r>
            <a:endParaRPr lang="en-US" sz="3200" b="1" i="1" kern="0" dirty="0">
              <a:solidFill>
                <a:schemeClr val="accent2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20E4FF7-5EE9-4F47-5016-FB07F48745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126" y="1262129"/>
            <a:ext cx="465945" cy="4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18389-CD32-43A9-8CC5-4F2F7F3B6E1F}"/>
              </a:ext>
            </a:extLst>
          </p:cNvPr>
          <p:cNvSpPr txBox="1">
            <a:spLocks/>
          </p:cNvSpPr>
          <p:nvPr/>
        </p:nvSpPr>
        <p:spPr>
          <a:xfrm>
            <a:off x="251131" y="308275"/>
            <a:ext cx="11417836" cy="612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429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1" i="0" u="none" strike="noStrike" kern="1200" cap="all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" panose="020B0502040204020203" pitchFamily="34" charset="0"/>
              </a:rPr>
              <a:t>UZŅĒMĒJI KĀ STRATĒĢIJAS MĒRĶI REDZ PALIELINĀTU NOSTRĀDĀTO STUNDU SKAITU, BET TAS NERISINĀS Latvijas ekonomikas strukturālās problēmas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0E8BE9-AA20-48C9-B586-0042D734AEB3}"/>
              </a:ext>
            </a:extLst>
          </p:cNvPr>
          <p:cNvSpPr/>
          <p:nvPr/>
        </p:nvSpPr>
        <p:spPr>
          <a:xfrm>
            <a:off x="516933" y="1405916"/>
            <a:ext cx="34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NOSTRĀDĀTĀS STUNDAS UN NODARBINĀTO SKAITS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6BD15C-F9FE-2125-10FB-D177F3476199}"/>
              </a:ext>
            </a:extLst>
          </p:cNvPr>
          <p:cNvSpPr/>
          <p:nvPr/>
        </p:nvSpPr>
        <p:spPr>
          <a:xfrm>
            <a:off x="4656000" y="1405916"/>
            <a:ext cx="28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IEKŠZEMES KOPPRODUKTS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UZ 1 IEDZĪVOTĀJU</a:t>
            </a:r>
            <a:b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EUR, faktiskajās cenās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5B874-B8CA-7759-753B-75558F72760F}"/>
              </a:ext>
            </a:extLst>
          </p:cNvPr>
          <p:cNvSpPr/>
          <p:nvPr/>
        </p:nvSpPr>
        <p:spPr>
          <a:xfrm>
            <a:off x="516933" y="4250716"/>
            <a:ext cx="3420000" cy="2062103"/>
          </a:xfrm>
          <a:prstGeom prst="rect">
            <a:avLst/>
          </a:prstGeom>
          <a:solidFill>
            <a:srgbClr val="228B9D">
              <a:alpha val="2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JA LATVIJĀ NODARBINĀTIE NOSTRĀDĀTU TIKPAT STUNDAS CIK IGAUNIJĀ, BET LATVIJAS PRODUKTIVITĀTES LĪMENĪ, TAD IKP BŪTU PAR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24%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MAZĀKS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C9574-F013-793C-76F2-AD75E34C61FB}"/>
              </a:ext>
            </a:extLst>
          </p:cNvPr>
          <p:cNvSpPr/>
          <p:nvPr/>
        </p:nvSpPr>
        <p:spPr>
          <a:xfrm>
            <a:off x="8260245" y="1405916"/>
            <a:ext cx="3414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NOSTRĀDĀTĀS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STUNDAS</a:t>
            </a:r>
            <a:b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2022.gadā, uz 1 nodarbināto, tūkst.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A2B75-A168-3AB5-06C8-372531BC6840}"/>
              </a:ext>
            </a:extLst>
          </p:cNvPr>
          <p:cNvSpPr/>
          <p:nvPr/>
        </p:nvSpPr>
        <p:spPr>
          <a:xfrm>
            <a:off x="4389300" y="4250716"/>
            <a:ext cx="3420000" cy="2062103"/>
          </a:xfrm>
          <a:prstGeom prst="rect">
            <a:avLst/>
          </a:prstGeom>
          <a:solidFill>
            <a:srgbClr val="228B9D">
              <a:alpha val="2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JA LATVIJĀ NODARBINĀTIE STRĀDĀTU TIKPAT STUNDAS, BET IGAUNIJAS PRODUKTIVITĀTES LĪMENĪ, TAD LATVIJAS IKP BŪTU PAR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22.3%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LIELĀKS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D99866-0948-31FA-B60E-831AC9504087}"/>
              </a:ext>
            </a:extLst>
          </p:cNvPr>
          <p:cNvSpPr/>
          <p:nvPr/>
        </p:nvSpPr>
        <p:spPr>
          <a:xfrm>
            <a:off x="8255317" y="4250716"/>
            <a:ext cx="3420000" cy="2062103"/>
          </a:xfrm>
          <a:prstGeom prst="rect">
            <a:avLst/>
          </a:prstGeom>
          <a:solidFill>
            <a:srgbClr val="228B9D">
              <a:alpha val="2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NEMAINOTIES PRODUKTIVITĀTEI, LAI </a:t>
            </a:r>
            <a:b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SASNIEGTU IGAUNIJAS IENĀKUMU </a:t>
            </a:r>
            <a:b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LĪMENI, LATVIJAI IR NEPIECIEŠAMI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+273 000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NODARBINĀTO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FD8069-5B8D-E444-AF24-F17ADAA487EA}"/>
              </a:ext>
            </a:extLst>
          </p:cNvPr>
          <p:cNvGraphicFramePr>
            <a:graphicFrameLocks/>
          </p:cNvGraphicFramePr>
          <p:nvPr/>
        </p:nvGraphicFramePr>
        <p:xfrm>
          <a:off x="516683" y="1984341"/>
          <a:ext cx="342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FC73A5-D815-413D-A4B6-80837150A5BB}"/>
              </a:ext>
            </a:extLst>
          </p:cNvPr>
          <p:cNvGraphicFramePr/>
          <p:nvPr/>
        </p:nvGraphicFramePr>
        <p:xfrm>
          <a:off x="4382700" y="2164341"/>
          <a:ext cx="34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0DD5734-ADA7-E1CF-DD95-1821B986F833}"/>
              </a:ext>
            </a:extLst>
          </p:cNvPr>
          <p:cNvGraphicFramePr>
            <a:graphicFrameLocks/>
          </p:cNvGraphicFramePr>
          <p:nvPr/>
        </p:nvGraphicFramePr>
        <p:xfrm>
          <a:off x="8248967" y="2164341"/>
          <a:ext cx="34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946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5B33CFF-28D8-4EED-A24A-01AD03775861}"/>
              </a:ext>
            </a:extLst>
          </p:cNvPr>
          <p:cNvSpPr/>
          <p:nvPr/>
        </p:nvSpPr>
        <p:spPr>
          <a:xfrm>
            <a:off x="5527072" y="95852"/>
            <a:ext cx="6550444" cy="6628698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51" hangingPunct="0"/>
            <a:endParaRPr lang="ko-KR" altLang="en-US" sz="2600" b="1" kern="0">
              <a:solidFill>
                <a:prstClr val="white"/>
              </a:solidFill>
              <a:latin typeface="Arial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282458" y="1007821"/>
            <a:ext cx="502166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10751" hangingPunct="0"/>
            <a:r>
              <a:rPr lang="lv-LV" altLang="ko-KR" sz="4000" b="1" kern="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  <a:sym typeface="Helvetica Neue"/>
              </a:rPr>
              <a:t>TEMATISKIE VIRZIENI</a:t>
            </a:r>
            <a:endParaRPr lang="ko-KR" altLang="en-US" sz="4000" b="1" kern="0" dirty="0">
              <a:solidFill>
                <a:srgbClr val="008080"/>
              </a:solidFill>
              <a:latin typeface="Verdana" panose="020B0604030504040204" pitchFamily="34" charset="0"/>
              <a:cs typeface="Arial" pitchFamily="34" charset="0"/>
              <a:sym typeface="Helvetica Neue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CEDEB32-32BE-62A4-81C2-F7D8ECCCC7E6}"/>
              </a:ext>
            </a:extLst>
          </p:cNvPr>
          <p:cNvGraphicFramePr>
            <a:graphicFrameLocks noGrp="1"/>
          </p:cNvGraphicFramePr>
          <p:nvPr/>
        </p:nvGraphicFramePr>
        <p:xfrm>
          <a:off x="5623884" y="228352"/>
          <a:ext cx="6285658" cy="657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954">
                  <a:extLst>
                    <a:ext uri="{9D8B030D-6E8A-4147-A177-3AD203B41FA5}">
                      <a16:colId xmlns:a16="http://schemas.microsoft.com/office/drawing/2014/main" val="459863061"/>
                    </a:ext>
                  </a:extLst>
                </a:gridCol>
                <a:gridCol w="5023704">
                  <a:extLst>
                    <a:ext uri="{9D8B030D-6E8A-4147-A177-3AD203B41FA5}">
                      <a16:colId xmlns:a16="http://schemas.microsoft.com/office/drawing/2014/main" val="2747485273"/>
                    </a:ext>
                  </a:extLst>
                </a:gridCol>
              </a:tblGrid>
              <a:tr h="825834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FORMĀLĀ IZGLĪTĪBA UN STEM PRASMES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682357"/>
                  </a:ext>
                </a:extLst>
              </a:tr>
              <a:tr h="825834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DARBA TIRGUS PAPLAŠINĀŠANA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69303"/>
                  </a:ext>
                </a:extLst>
              </a:tr>
              <a:tr h="825834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03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AUGSTI KVALIFICĒTU DARBINIEKU PIESAISTE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748853"/>
                  </a:ext>
                </a:extLst>
              </a:tr>
              <a:tr h="1223459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PIEAUGUŠO IZGLĪTĪBAS MĀCĪBU PIEDĀVĀJUMS UN KVALITĀTE, PRASMES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515330"/>
                  </a:ext>
                </a:extLst>
              </a:tr>
              <a:tr h="1120106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ATBALSTS UZŅĒMĒJU UZŅĒMĪGUMAM</a:t>
                      </a:r>
                    </a:p>
                    <a:p>
                      <a:pPr algn="l"/>
                      <a:endParaRPr lang="lv-LV" sz="2200" b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246575"/>
                  </a:ext>
                </a:extLst>
              </a:tr>
              <a:tr h="932887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DATOS BALSTĪTI LĒMUMI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72458"/>
                  </a:ext>
                </a:extLst>
              </a:tr>
              <a:tr h="825834">
                <a:tc>
                  <a:txBody>
                    <a:bodyPr/>
                    <a:lstStyle/>
                    <a:p>
                      <a:pPr algn="l"/>
                      <a:r>
                        <a:rPr lang="lv-LV" sz="4800" b="1">
                          <a:solidFill>
                            <a:schemeClr val="bg1"/>
                          </a:solidFill>
                        </a:rPr>
                        <a:t>07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200" b="1">
                          <a:solidFill>
                            <a:schemeClr val="bg1"/>
                          </a:solidFill>
                        </a:rPr>
                        <a:t>PĀRVALDĪBA</a:t>
                      </a:r>
                    </a:p>
                  </a:txBody>
                  <a:tcPr marL="91437" marR="91437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26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01 FORMĀLĀ IZGLĪTĪBA UN STEM PRASMES</a:t>
            </a:r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4C80B-444C-F9B7-B030-6CF14C8D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749" y="2977095"/>
            <a:ext cx="6165310" cy="3381205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99CC"/>
            </a:solidFill>
          </a:ln>
        </p:spPr>
        <p:txBody>
          <a:bodyPr>
            <a:normAutofit/>
          </a:bodyPr>
          <a:lstStyle/>
          <a:p>
            <a:pPr algn="l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l">
              <a:defRPr/>
            </a:pPr>
            <a:r>
              <a:rPr lang="lv-LV" sz="2531" u="sng" dirty="0">
                <a:latin typeface="+mj-lt"/>
                <a:ea typeface="Calibri"/>
                <a:cs typeface="Calibri Light"/>
              </a:rPr>
              <a:t>REZULTATĪVIE RĀDĪTĀJI (2027)</a:t>
            </a: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Absolventi ar STEM prasmēm </a:t>
            </a:r>
            <a:r>
              <a:rPr lang="lv-LV" sz="2531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+6 tūkst</a:t>
            </a:r>
            <a:r>
              <a:rPr lang="lv-LV" sz="2531" b="0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. </a:t>
            </a:r>
            <a:endParaRPr lang="lv-LV" sz="2531" b="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IKT speciālisti </a:t>
            </a:r>
            <a:r>
              <a:rPr lang="lv-LV" sz="2531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+10 tūkst</a:t>
            </a:r>
            <a:r>
              <a:rPr lang="lv-LV" sz="2531" b="0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.</a:t>
            </a: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STEM absolventu nodarbinātības īpatsvars </a:t>
            </a:r>
            <a:r>
              <a:rPr lang="lv-LV" sz="2531" dirty="0">
                <a:solidFill>
                  <a:schemeClr val="tx2"/>
                </a:solidFill>
                <a:latin typeface="+mn-lt"/>
                <a:ea typeface="Calibri"/>
                <a:cs typeface="Calibri Light"/>
              </a:rPr>
              <a:t>+3,9%</a:t>
            </a:r>
          </a:p>
          <a:p>
            <a:pPr algn="l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l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DE8F-7E5C-12BF-1A62-F2510958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6220746" y="2453217"/>
            <a:ext cx="5599693" cy="316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  <a:softEdge rad="3175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46B667-BC5E-C482-8393-F62B08C4FBD8}"/>
              </a:ext>
            </a:extLst>
          </p:cNvPr>
          <p:cNvSpPr txBox="1"/>
          <p:nvPr/>
        </p:nvSpPr>
        <p:spPr>
          <a:xfrm>
            <a:off x="809909" y="1708155"/>
            <a:ext cx="10336784" cy="11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22" indent="-401822" algn="just" defTabSz="642915">
              <a:lnSpc>
                <a:spcPct val="90000"/>
              </a:lnSpc>
              <a:spcBef>
                <a:spcPts val="703"/>
              </a:spcBef>
              <a:buFont typeface="Calibri" panose="020F0502020204030204" pitchFamily="34" charset="0"/>
              <a:buChar char="→"/>
              <a:defRPr/>
            </a:pPr>
            <a:r>
              <a:rPr lang="lv-LV" sz="2531" b="1">
                <a:solidFill>
                  <a:srgbClr val="44546A"/>
                </a:solidFill>
                <a:latin typeface="Verdana"/>
                <a:ea typeface="Calibri" panose="020F0502020204030204" pitchFamily="34" charset="0"/>
                <a:cs typeface="Calibri Light" panose="020F0302020204030204" pitchFamily="34" charset="0"/>
                <a:sym typeface="Helvetica Neue"/>
              </a:rPr>
              <a:t>STEM prasmju stiprināšana, vidējās profesionālās izglītības piedāvājuma palielināšana, pieaugušo izglītības piedāvājuma attīstīšana.</a:t>
            </a:r>
          </a:p>
        </p:txBody>
      </p:sp>
      <p:pic>
        <p:nvPicPr>
          <p:cNvPr id="9" name="Picture 8" descr="Stem - Free technology icons">
            <a:extLst>
              <a:ext uri="{FF2B5EF4-FFF2-40B4-BE49-F238E27FC236}">
                <a16:creationId xmlns:a16="http://schemas.microsoft.com/office/drawing/2014/main" id="{4F3330BA-FB99-0037-DDD0-1BB2B7BE6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932" y="596958"/>
            <a:ext cx="1006484" cy="964981"/>
          </a:xfrm>
          <a:prstGeom prst="rect">
            <a:avLst/>
          </a:prstGeom>
          <a:noFill/>
          <a:ln>
            <a:solidFill>
              <a:srgbClr val="00859B"/>
            </a:solidFill>
          </a:ln>
        </p:spPr>
      </p:pic>
    </p:spTree>
    <p:extLst>
      <p:ext uri="{BB962C8B-B14F-4D97-AF65-F5344CB8AC3E}">
        <p14:creationId xmlns:p14="http://schemas.microsoft.com/office/powerpoint/2010/main" val="94045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A195C-932E-126B-5FDA-DB030284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824644" y="3257064"/>
            <a:ext cx="6367356" cy="358163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4C80B-444C-F9B7-B030-6CF14C8D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909" y="1940207"/>
            <a:ext cx="10512125" cy="4565843"/>
          </a:xfrm>
          <a:noFill/>
        </p:spPr>
        <p:txBody>
          <a:bodyPr>
            <a:normAutofit/>
          </a:bodyPr>
          <a:lstStyle/>
          <a:p>
            <a:pPr marL="401822" indent="-401822" algn="l">
              <a:buFont typeface="Calibri" panose="020F0502020204030204" pitchFamily="34" charset="0"/>
              <a:buChar char="→"/>
              <a:defRPr/>
            </a:pPr>
            <a:r>
              <a:rPr lang="lv-LV" sz="253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Ekonomiski aktīvo iedzīvotāju īpatsvara palielināšana un darbaspēka reģionālās mobilitātes veicināšana.</a:t>
            </a:r>
          </a:p>
          <a:p>
            <a:pPr algn="l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l">
              <a:defRPr/>
            </a:pPr>
            <a:r>
              <a:rPr lang="lv-LV" sz="2531" u="sng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REZULTATĪVIE RĀDĪTĀJI (2027)</a:t>
            </a: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Latvijas iedzīvotāju ekonomiskās aktivitātes līmenis 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72.5% </a:t>
            </a: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Darba tirgus paplašinājums 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+23 tūkst. </a:t>
            </a: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Izglītībā un darba tirgū neiesaistīto jauniešu 15- 24 gadu vecumā īpatsvars 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-2,6% </a:t>
            </a:r>
            <a:r>
              <a:rPr lang="lv-LV" sz="2531" b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salīdzinājumā ar 2022.gadu</a:t>
            </a:r>
          </a:p>
          <a:p>
            <a:pPr marL="401822" indent="-401822" algn="l">
              <a:buFont typeface="Wingdings" panose="05000000000000000000" pitchFamily="2" charset="2"/>
              <a:buChar char="q"/>
              <a:defRPr/>
            </a:pPr>
            <a:r>
              <a:rPr lang="lv-LV" sz="2531" b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Starpības samazinājums starp ekonomiskās aktivitātes līmeni pilsētās un lauku reģionos 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-1,5%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02 DARBA TIRGUS PAPLAŠINĀŠANA</a:t>
            </a:r>
            <a:endParaRPr lang="en-US"/>
          </a:p>
        </p:txBody>
      </p:sp>
      <p:pic>
        <p:nvPicPr>
          <p:cNvPr id="8" name="Picture 7" descr="Business, demand, market, marketing, labor demand, labour demand, market  demand icon - Download on Iconfinder">
            <a:extLst>
              <a:ext uri="{FF2B5EF4-FFF2-40B4-BE49-F238E27FC236}">
                <a16:creationId xmlns:a16="http://schemas.microsoft.com/office/drawing/2014/main" id="{3D601D49-2828-5A77-BF6E-DB41B3C37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22" y="598686"/>
            <a:ext cx="953338" cy="96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64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4C80B-444C-F9B7-B030-6CF14C8D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387" y="2343150"/>
            <a:ext cx="10512125" cy="120967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401822" indent="-401822" algn="just">
              <a:buFont typeface="Calibri" panose="020F0502020204030204" pitchFamily="34" charset="0"/>
              <a:buChar char="→"/>
              <a:defRPr/>
            </a:pPr>
            <a:r>
              <a:rPr lang="lv-LV" sz="3094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Augsti kvalificētu darbinieku piesaiste, līdzsvarojot darbaspēka migrācijas politiku, t.sk. ārvalstu talantu piesaistē, un veicinot </a:t>
            </a:r>
            <a:r>
              <a:rPr lang="lv-LV" sz="3094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remigrāciju</a:t>
            </a:r>
            <a:endParaRPr lang="lv-LV" sz="3094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defRPr/>
            </a:pPr>
            <a:endParaRPr lang="lv-LV" sz="3094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defRPr/>
            </a:pPr>
            <a:endParaRPr lang="lv-LV" sz="3094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03 AUGSTI KVALIFICĒTU DARBINIEKU PIESAISTE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B817A7-2446-C5E3-03AE-63C5006B88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77821" y="592925"/>
            <a:ext cx="1000691" cy="922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2D272-F1F2-5ADD-EFA3-2303EDA002E7}"/>
              </a:ext>
            </a:extLst>
          </p:cNvPr>
          <p:cNvSpPr txBox="1"/>
          <p:nvPr/>
        </p:nvSpPr>
        <p:spPr>
          <a:xfrm>
            <a:off x="788149" y="3447088"/>
            <a:ext cx="5307852" cy="31134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800" b="1" i="0" u="sng" strike="noStrike" kern="1200" cap="none" spc="0" normalizeH="0" baseline="0" noProof="0" dirty="0">
                <a:ln>
                  <a:noFill/>
                </a:ln>
                <a:solidFill>
                  <a:srgbClr val="00859B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Calibri Light" panose="020F0302020204030204" pitchFamily="34" charset="0"/>
              </a:rPr>
              <a:t>REZULTATĪVIE RĀDĪTĀJI</a:t>
            </a:r>
          </a:p>
          <a:p>
            <a:pPr marL="401822" marR="0" lvl="0" indent="-401822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531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Identificētas prioritārās tautsaimniecības nozares</a:t>
            </a:r>
          </a:p>
          <a:p>
            <a:pPr marL="401822" marR="0" lvl="0" indent="-401822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531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Prioritārajās tautsaimniecības nozarēs piesaistīto trešo valstu pilsoņu nodarbināto skaits </a:t>
            </a:r>
            <a:r>
              <a:rPr kumimoji="0" lang="lv-LV" sz="2531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+10% </a:t>
            </a:r>
            <a:r>
              <a:rPr kumimoji="0" lang="lv-LV" sz="2531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ik gadu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69D5A-1EE0-C73D-7207-ED3AB791E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92" y="3967623"/>
            <a:ext cx="5656612" cy="25929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CD45F2-94FC-37DB-33A1-6710E2367E27}"/>
              </a:ext>
            </a:extLst>
          </p:cNvPr>
          <p:cNvSpPr/>
          <p:nvPr/>
        </p:nvSpPr>
        <p:spPr>
          <a:xfrm>
            <a:off x="6835286" y="3429000"/>
            <a:ext cx="515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b="1" dirty="0">
                <a:solidFill>
                  <a:srgbClr val="000000"/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VALSTS, NO KURAS DARBINIEKS IR NOSŪTĪTS DARBĀ UZ LATVIJU, 2022.gada dati</a:t>
            </a:r>
            <a:endParaRPr lang="en-US" sz="1050" i="1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4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4C80B-444C-F9B7-B030-6CF14C8D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909" y="2034413"/>
            <a:ext cx="10512125" cy="4686982"/>
          </a:xfrm>
          <a:noFill/>
        </p:spPr>
        <p:txBody>
          <a:bodyPr>
            <a:normAutofit fontScale="85000" lnSpcReduction="10000"/>
          </a:bodyPr>
          <a:lstStyle/>
          <a:p>
            <a:pPr marL="401822" indent="-401822" algn="just">
              <a:buFont typeface="Calibri" panose="020F0502020204030204" pitchFamily="34" charset="0"/>
              <a:buChar char="→"/>
              <a:defRPr/>
            </a:pPr>
            <a:r>
              <a:rPr lang="lv-LV" sz="3094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Veicināta darba devēju motivācija investēt darbiniekos un iedzīvotāju motivācija mācīties jaunas prasmes, mācību programmu kvalitātes kritēriji un palielinātas iedzīvotāju digitālās prasmes.</a:t>
            </a:r>
          </a:p>
          <a:p>
            <a:pPr algn="just">
              <a:defRPr/>
            </a:pPr>
            <a:endParaRPr lang="lv-LV" sz="3094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defRPr/>
            </a:pPr>
            <a:r>
              <a:rPr lang="lv-LV" sz="3094" u="sng" dirty="0">
                <a:latin typeface="+mj-lt"/>
                <a:ea typeface="Calibri"/>
                <a:cs typeface="Calibri Light"/>
              </a:rPr>
              <a:t>REZULTATĪVIE RĀDĪTĀJI (2027)</a:t>
            </a:r>
          </a:p>
          <a:p>
            <a:pPr marL="401822" indent="-401822" algn="just">
              <a:buFont typeface="Wingdings" panose="05000000000000000000" pitchFamily="2" charset="2"/>
              <a:buChar char="q"/>
              <a:defRPr/>
            </a:pPr>
            <a:r>
              <a:rPr lang="lv-LV" sz="3094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Pārkvalificēti </a:t>
            </a:r>
            <a:r>
              <a:rPr lang="lv-LV" sz="3094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50 tūkst</a:t>
            </a:r>
            <a:r>
              <a:rPr lang="lv-LV" sz="3094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. mazkvalificēti (ar vidējo vispārējo vai pamatizglītību) nodarbinātie</a:t>
            </a:r>
          </a:p>
          <a:p>
            <a:pPr marL="401822" indent="-401822" algn="just">
              <a:buFont typeface="Wingdings" panose="05000000000000000000" pitchFamily="2" charset="2"/>
              <a:buChar char="q"/>
              <a:defRPr/>
            </a:pPr>
            <a:r>
              <a:rPr lang="lv-LV" sz="3094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Iedzīvotāju skaits ar pamata digitālajām prasmēm </a:t>
            </a:r>
            <a:r>
              <a:rPr lang="lv-LV" sz="3094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+678 tūkst</a:t>
            </a:r>
            <a:r>
              <a:rPr lang="lv-LV" sz="3094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.</a:t>
            </a:r>
          </a:p>
          <a:p>
            <a:pPr marL="401822" indent="-401822" algn="just">
              <a:buFont typeface="Wingdings" panose="05000000000000000000" pitchFamily="2" charset="2"/>
              <a:buChar char="q"/>
              <a:defRPr/>
            </a:pPr>
            <a:r>
              <a:rPr lang="lv-LV" sz="3094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2022.gadā iedzīvotāju skaits ar pamata digitālajām prasmēm bija 43% (822 tūkst.); prognozētais 2027.gadā – </a:t>
            </a:r>
            <a:r>
              <a:rPr lang="lv-LV" sz="3094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80% </a:t>
            </a:r>
            <a:r>
              <a:rPr lang="lv-LV" sz="3094" b="0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(1,5 milj.)</a:t>
            </a:r>
          </a:p>
          <a:p>
            <a:pPr algn="just">
              <a:defRPr/>
            </a:pPr>
            <a:endParaRPr lang="lv-LV" sz="3094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04 PIEAUGUŠO IZGLĪTĪBAS MĀCĪBU PIEDĀVĀJUMS UN KVALITĀTE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25B25-82D0-022F-3D25-5BF2332E37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06702" y="592926"/>
            <a:ext cx="1040378" cy="9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82541-6401-CEAE-D3B6-35590A83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69332" y="2110851"/>
            <a:ext cx="5249111" cy="459678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4C80B-444C-F9B7-B030-6CF14C8D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909" y="2019411"/>
            <a:ext cx="10512125" cy="222746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01822" indent="-401822" algn="just">
              <a:buFont typeface="Calibri" panose="020F0502020204030204" pitchFamily="34" charset="0"/>
              <a:buChar char="→"/>
              <a:defRPr/>
            </a:pPr>
            <a:r>
              <a:rPr lang="lv-LV" sz="2531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Talantu attīstīšana uzņēmējdarbības veidošanā, nodrošinot uzņēmumu vadītājiem augsta līmeņa mācības </a:t>
            </a:r>
            <a:r>
              <a:rPr lang="lv-LV" sz="2531" dirty="0" err="1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digitalizācijā</a:t>
            </a:r>
            <a:r>
              <a:rPr lang="lv-LV" sz="2531" dirty="0">
                <a:solidFill>
                  <a:schemeClr val="tx2"/>
                </a:solidFill>
                <a:latin typeface="+mj-lt"/>
                <a:ea typeface="Calibri"/>
                <a:cs typeface="Calibri Light"/>
              </a:rPr>
              <a:t>, automatizācijā, robotizācijā un talantu vadībā.</a:t>
            </a:r>
          </a:p>
          <a:p>
            <a:pPr algn="just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defRPr/>
            </a:pPr>
            <a:endParaRPr lang="lv-LV" sz="2531" b="0" dirty="0">
              <a:solidFill>
                <a:srgbClr val="00808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F98E60E-6463-DBD6-9E97-DA2CF96FC352}"/>
              </a:ext>
            </a:extLst>
          </p:cNvPr>
          <p:cNvSpPr/>
          <p:nvPr/>
        </p:nvSpPr>
        <p:spPr>
          <a:xfrm>
            <a:off x="809910" y="592926"/>
            <a:ext cx="9016425" cy="959098"/>
          </a:xfrm>
          <a:prstGeom prst="homePlate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2" tIns="32146" rIns="64292" bIns="32146" rtlCol="0" anchor="ctr"/>
          <a:lstStyle/>
          <a:p>
            <a:pPr defTabSz="410751" hangingPunct="0"/>
            <a:r>
              <a:rPr lang="lv-LV" sz="2531" b="1" kern="0" dirty="0">
                <a:solidFill>
                  <a:prstClr val="white"/>
                </a:solidFill>
                <a:latin typeface="Verdana"/>
                <a:sym typeface="Helvetica Neue"/>
              </a:rPr>
              <a:t>05 ATBALSTS UZŅĒMUMU UZŅĒMĪGUMAM</a:t>
            </a:r>
            <a:endParaRPr lang="en-US"/>
          </a:p>
        </p:txBody>
      </p:sp>
      <p:pic>
        <p:nvPicPr>
          <p:cNvPr id="4" name="Picture 3" descr="Entrepreneur - Free people icons">
            <a:extLst>
              <a:ext uri="{FF2B5EF4-FFF2-40B4-BE49-F238E27FC236}">
                <a16:creationId xmlns:a16="http://schemas.microsoft.com/office/drawing/2014/main" id="{36BCADDB-947F-7D8E-6096-4C27EF7B7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43" y="582971"/>
            <a:ext cx="983605" cy="9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4159E-73AD-EC41-E871-EAAC9D6B8DAC}"/>
              </a:ext>
            </a:extLst>
          </p:cNvPr>
          <p:cNvSpPr txBox="1"/>
          <p:nvPr/>
        </p:nvSpPr>
        <p:spPr>
          <a:xfrm>
            <a:off x="933274" y="3525662"/>
            <a:ext cx="10325451" cy="1584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531" b="1" i="0" u="sng" strike="noStrike" kern="1200" cap="none" spc="0" normalizeH="0" baseline="0" noProof="0" dirty="0">
                <a:ln>
                  <a:noFill/>
                </a:ln>
                <a:solidFill>
                  <a:srgbClr val="00859B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REZULTATĪVIE RĀDĪTĀJI (2027)</a:t>
            </a:r>
          </a:p>
          <a:p>
            <a:pPr marL="401822" marR="0" lvl="0" indent="-401822" algn="just" defTabSz="642915" rtl="0" eaLnBrk="1" fontAlgn="auto" latinLnBrk="0" hangingPunct="1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531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Atbalstīti </a:t>
            </a:r>
            <a:r>
              <a:rPr kumimoji="0" lang="lv-LV" sz="2531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1,6 tūkst.</a:t>
            </a:r>
            <a:r>
              <a:rPr kumimoji="0" lang="lv-LV" sz="2531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/>
                <a:ea typeface="Calibri"/>
                <a:cs typeface="Calibri Light"/>
              </a:rPr>
              <a:t> uzņēmumu vadītāji augsta līmeņa mācībās, tādejādi pietuvinot Latvijas eksportējošo uzņēmumu produktivitāti ES vidējam līmenim</a:t>
            </a:r>
          </a:p>
        </p:txBody>
      </p:sp>
    </p:spTree>
    <p:extLst>
      <p:ext uri="{BB962C8B-B14F-4D97-AF65-F5344CB8AC3E}">
        <p14:creationId xmlns:p14="http://schemas.microsoft.com/office/powerpoint/2010/main" val="321573720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EMin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A9B9"/>
      </a:accent1>
      <a:accent2>
        <a:srgbClr val="99CED7"/>
      </a:accent2>
      <a:accent3>
        <a:srgbClr val="A5A5A5"/>
      </a:accent3>
      <a:accent4>
        <a:srgbClr val="FFC000"/>
      </a:accent4>
      <a:accent5>
        <a:srgbClr val="70AD47"/>
      </a:accent5>
      <a:accent6>
        <a:srgbClr val="ED7D31"/>
      </a:accent6>
      <a:hlink>
        <a:srgbClr val="0563C1"/>
      </a:hlink>
      <a:folHlink>
        <a:srgbClr val="954F72"/>
      </a:folHlink>
    </a:clrScheme>
    <a:fontScheme name="EkMin font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0F00EDE-84C2-284B-8BB1-76EBE6454CDE}" vid="{516E902B-0D2F-7748-9EB3-51E065A2A7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</TotalTime>
  <Words>735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Nova Cond Light</vt:lpstr>
      <vt:lpstr>Calibri</vt:lpstr>
      <vt:lpstr>Calibri Light</vt:lpstr>
      <vt:lpstr>Helvetica Neue</vt:lpstr>
      <vt:lpstr>Segoe UI Light</vt:lpstr>
      <vt:lpstr>Verdana</vt:lpstr>
      <vt:lpstr>Wingdings</vt:lpstr>
      <vt:lpstr>Contents Slide Master</vt:lpstr>
      <vt:lpstr>Section Break Slide Master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Indra Leonova</cp:lastModifiedBy>
  <cp:revision>118</cp:revision>
  <dcterms:created xsi:type="dcterms:W3CDTF">2020-01-20T05:08:25Z</dcterms:created>
  <dcterms:modified xsi:type="dcterms:W3CDTF">2023-10-03T12:08:17Z</dcterms:modified>
</cp:coreProperties>
</file>